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9F"/>
    <a:srgbClr val="FFFFC1"/>
    <a:srgbClr val="FFFFDD"/>
    <a:srgbClr val="663300"/>
    <a:srgbClr val="F07746"/>
    <a:srgbClr val="FFF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710" autoAdjust="0"/>
    <p:restoredTop sz="94660"/>
  </p:normalViewPr>
  <p:slideViewPr>
    <p:cSldViewPr snapToGrid="0">
      <p:cViewPr varScale="1">
        <p:scale>
          <a:sx n="38" d="100"/>
          <a:sy n="38" d="100"/>
        </p:scale>
        <p:origin x="212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9150-25C8-4C6F-A4FD-783762F9EAA6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0753-95BD-495E-83B5-51E5453C1D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1750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9150-25C8-4C6F-A4FD-783762F9EAA6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0753-95BD-495E-83B5-51E5453C1D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6142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9150-25C8-4C6F-A4FD-783762F9EAA6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0753-95BD-495E-83B5-51E5453C1D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5531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9150-25C8-4C6F-A4FD-783762F9EAA6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0753-95BD-495E-83B5-51E5453C1D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73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9150-25C8-4C6F-A4FD-783762F9EAA6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0753-95BD-495E-83B5-51E5453C1D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4864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9150-25C8-4C6F-A4FD-783762F9EAA6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0753-95BD-495E-83B5-51E5453C1D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322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9150-25C8-4C6F-A4FD-783762F9EAA6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0753-95BD-495E-83B5-51E5453C1D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7844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9150-25C8-4C6F-A4FD-783762F9EAA6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0753-95BD-495E-83B5-51E5453C1D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070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9150-25C8-4C6F-A4FD-783762F9EAA6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0753-95BD-495E-83B5-51E5453C1D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2146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9150-25C8-4C6F-A4FD-783762F9EAA6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0753-95BD-495E-83B5-51E5453C1D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1705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9150-25C8-4C6F-A4FD-783762F9EAA6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0753-95BD-495E-83B5-51E5453C1D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792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9150-25C8-4C6F-A4FD-783762F9EAA6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A0753-95BD-495E-83B5-51E5453C1D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805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50" Type="http://schemas.openxmlformats.org/officeDocument/2006/relationships/image" Target="../media/image48.png"/><Relationship Id="rId55" Type="http://schemas.openxmlformats.org/officeDocument/2006/relationships/image" Target="../media/image5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54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3" Type="http://schemas.openxmlformats.org/officeDocument/2006/relationships/image" Target="../media/image51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7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52" Type="http://schemas.openxmlformats.org/officeDocument/2006/relationships/image" Target="../media/image5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1.wdp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8" Type="http://schemas.openxmlformats.org/officeDocument/2006/relationships/image" Target="../media/image7.png"/><Relationship Id="rId51" Type="http://schemas.openxmlformats.org/officeDocument/2006/relationships/image" Target="../media/image49.png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291004E0-D77D-4677-A770-8413C215D9C3}"/>
              </a:ext>
            </a:extLst>
          </p:cNvPr>
          <p:cNvSpPr/>
          <p:nvPr/>
        </p:nvSpPr>
        <p:spPr>
          <a:xfrm>
            <a:off x="96157" y="192899"/>
            <a:ext cx="6663873" cy="9116201"/>
          </a:xfrm>
          <a:prstGeom prst="roundRect">
            <a:avLst>
              <a:gd name="adj" fmla="val 584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9F87D3E-B41D-4DBA-92E4-56768D038369}"/>
              </a:ext>
            </a:extLst>
          </p:cNvPr>
          <p:cNvSpPr/>
          <p:nvPr/>
        </p:nvSpPr>
        <p:spPr>
          <a:xfrm>
            <a:off x="572687" y="662990"/>
            <a:ext cx="5811942" cy="9079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200" dirty="0">
                <a:ln w="0" cap="rnd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○○○町会</a:t>
            </a:r>
            <a:r>
              <a:rPr lang="ja-JP" altLang="en-US" sz="2400" dirty="0">
                <a:ln w="0" cap="rnd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です</a:t>
            </a:r>
            <a:r>
              <a:rPr lang="en-US" altLang="ja-JP" sz="2400" dirty="0">
                <a:ln w="0" cap="rnd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!!</a:t>
            </a:r>
          </a:p>
          <a:p>
            <a:pPr algn="ctr"/>
            <a:endParaRPr lang="en-US" altLang="ja-JP" sz="1100" dirty="0">
              <a:ln w="0" cap="rnd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DD0C6A2-BA1D-4ADF-BECE-7D60A8A8CE65}"/>
              </a:ext>
            </a:extLst>
          </p:cNvPr>
          <p:cNvSpPr/>
          <p:nvPr/>
        </p:nvSpPr>
        <p:spPr>
          <a:xfrm>
            <a:off x="308085" y="1553967"/>
            <a:ext cx="6192822" cy="147838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altLang="ja-JP" sz="1050" dirty="0">
              <a:solidFill>
                <a:schemeClr val="tx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105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1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町会は、一定の地域に住む人たちが、住みよいまちづくりのためにお互いに助け合い、地域におけるさまざまな問題をみんなで考え、みんなで活動する自主的な団体です。</a:t>
            </a:r>
            <a:endParaRPr lang="en-US" altLang="ja-JP" sz="11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「いざという時」に助け合うためには、どこにだれが住んでいるのか、普段から顔見知りの関係づくりをしておくことが大切です。</a:t>
            </a:r>
            <a:endParaRPr lang="en-US" altLang="ja-JP" sz="11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100" b="1" u="sng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ja-JP" altLang="en-US" sz="1400" b="1" u="sng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町会に参加して、ご近所に顔見知りを増やしませんか。ぜひ、この機会に加入をご検討ください。一緒に楽しくて安全な地域づくりを行いましょう。</a:t>
            </a:r>
            <a:endParaRPr kumimoji="1" lang="ja-JP" altLang="en-US" sz="1100" b="1" u="sng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EBD56B6-C4A0-4DD9-B401-23E46DCB8ED9}"/>
              </a:ext>
            </a:extLst>
          </p:cNvPr>
          <p:cNvSpPr/>
          <p:nvPr/>
        </p:nvSpPr>
        <p:spPr>
          <a:xfrm rot="21431939">
            <a:off x="190428" y="1449180"/>
            <a:ext cx="1617355" cy="24697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Q.</a:t>
            </a:r>
            <a:r>
              <a:rPr kumimoji="1" lang="ja-JP" altLang="en-US" sz="16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町会って？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7837E22-5C83-487C-A7E9-8E16C8A6CE4B}"/>
              </a:ext>
            </a:extLst>
          </p:cNvPr>
          <p:cNvSpPr/>
          <p:nvPr/>
        </p:nvSpPr>
        <p:spPr>
          <a:xfrm>
            <a:off x="352125" y="6169223"/>
            <a:ext cx="3363430" cy="22542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kumimoji="1" lang="en-US" altLang="ja-JP" sz="14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kumimoji="1" lang="ja-JP" altLang="en-US" sz="12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○</a:t>
            </a:r>
            <a:r>
              <a:rPr kumimoji="1" lang="en-US" altLang="ja-JP" sz="12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×</a:t>
            </a:r>
            <a:r>
              <a:rPr kumimoji="1" lang="ja-JP" altLang="en-US" sz="12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△町会の町会費は</a:t>
            </a:r>
            <a:endParaRPr kumimoji="1" lang="en-US" altLang="ja-JP" sz="12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2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</a:t>
            </a:r>
            <a:r>
              <a:rPr kumimoji="1" lang="ja-JP" altLang="en-US" sz="1250" b="1" u="sng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年間○○○○円</a:t>
            </a:r>
            <a:r>
              <a:rPr kumimoji="1" lang="ja-JP" altLang="en-US" sz="12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です。</a:t>
            </a:r>
            <a:endParaRPr kumimoji="1" lang="en-US" altLang="ja-JP" sz="12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2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集めた町会費で、○○～～～～をしたり、○○～～を行ったり、○○○～～を実施しています。</a:t>
            </a:r>
            <a:endParaRPr kumimoji="1" lang="en-US" altLang="ja-JP" sz="12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2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町会費の収支については、</a:t>
            </a:r>
            <a:endParaRPr kumimoji="1" lang="en-US" altLang="ja-JP" sz="12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2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毎年○月に実施する総会において、</a:t>
            </a:r>
            <a:endParaRPr kumimoji="1" lang="en-US" altLang="ja-JP" sz="12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2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みなさんに報告しています。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14DECB3-C496-4DF5-B910-A455DD274710}"/>
              </a:ext>
            </a:extLst>
          </p:cNvPr>
          <p:cNvSpPr/>
          <p:nvPr/>
        </p:nvSpPr>
        <p:spPr>
          <a:xfrm rot="21431939">
            <a:off x="262771" y="6004889"/>
            <a:ext cx="2220204" cy="32368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Q.</a:t>
            </a:r>
            <a:r>
              <a:rPr kumimoji="1" lang="ja-JP" altLang="en-US" sz="16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町会費はいくら？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F43EBA4E-142B-4B01-94CF-6225913DA926}"/>
              </a:ext>
            </a:extLst>
          </p:cNvPr>
          <p:cNvSpPr/>
          <p:nvPr/>
        </p:nvSpPr>
        <p:spPr>
          <a:xfrm>
            <a:off x="3946643" y="6169223"/>
            <a:ext cx="2582299" cy="225156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kumimoji="1" lang="en-US" altLang="ja-JP" sz="14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2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〇</a:t>
            </a:r>
            <a:r>
              <a:rPr kumimoji="1" lang="en-US" altLang="ja-JP" sz="12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×</a:t>
            </a:r>
            <a:r>
              <a:rPr kumimoji="1" lang="ja-JP" altLang="en-US" sz="12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△町会は</a:t>
            </a:r>
            <a:r>
              <a:rPr kumimoji="1" lang="ja-JP" altLang="en-US" sz="1250" b="1" u="sng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〇〇世帯</a:t>
            </a:r>
            <a:r>
              <a:rPr kumimoji="1" lang="ja-JP" altLang="en-US" sz="12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で構成されており、○○○○な地域を目指して活動しています。</a:t>
            </a:r>
            <a:endParaRPr kumimoji="1" lang="en-US" altLang="ja-JP" sz="12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2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町会に関する質問や、住んでいて何か困りごとがありましたら、お気軽に声をかけてください。</a:t>
            </a:r>
            <a:endParaRPr kumimoji="1" lang="en-US" altLang="ja-JP" sz="12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2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どうぞよろしくお願いします。</a:t>
            </a:r>
            <a:endParaRPr kumimoji="1" lang="en-US" altLang="ja-JP" sz="12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800"/>
              </a:lnSpc>
            </a:pPr>
            <a:r>
              <a:rPr kumimoji="1" lang="ja-JP" altLang="en-US" sz="12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endParaRPr kumimoji="1" lang="en-US" altLang="ja-JP" sz="12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2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○</a:t>
            </a:r>
            <a:r>
              <a:rPr kumimoji="1" lang="en-US" altLang="ja-JP" sz="12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×</a:t>
            </a:r>
            <a:r>
              <a:rPr kumimoji="1" lang="ja-JP" altLang="en-US" sz="12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町会</a:t>
            </a:r>
            <a:endParaRPr kumimoji="1" lang="en-US" altLang="ja-JP" sz="12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25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町会長　○○　○○○</a:t>
            </a:r>
            <a:endParaRPr kumimoji="1" lang="en-US" altLang="ja-JP" sz="125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6FB74C60-EE21-4C8E-8E7B-8DD8B664F240}"/>
              </a:ext>
            </a:extLst>
          </p:cNvPr>
          <p:cNvSpPr/>
          <p:nvPr/>
        </p:nvSpPr>
        <p:spPr>
          <a:xfrm>
            <a:off x="339043" y="310441"/>
            <a:ext cx="411141" cy="39159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こ</a:t>
            </a:r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7FE8AEC7-58C4-4D54-857B-E936DDB1A32C}"/>
              </a:ext>
            </a:extLst>
          </p:cNvPr>
          <p:cNvSpPr/>
          <p:nvPr/>
        </p:nvSpPr>
        <p:spPr>
          <a:xfrm>
            <a:off x="671136" y="311355"/>
            <a:ext cx="411141" cy="39159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ん</a:t>
            </a: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361A76A6-49E6-4619-98E5-658FE31B3460}"/>
              </a:ext>
            </a:extLst>
          </p:cNvPr>
          <p:cNvSpPr/>
          <p:nvPr/>
        </p:nvSpPr>
        <p:spPr>
          <a:xfrm>
            <a:off x="1006197" y="305276"/>
            <a:ext cx="400098" cy="39087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に</a:t>
            </a: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42B15676-978E-4A49-8A2A-CB005A87BBE4}"/>
              </a:ext>
            </a:extLst>
          </p:cNvPr>
          <p:cNvSpPr/>
          <p:nvPr/>
        </p:nvSpPr>
        <p:spPr>
          <a:xfrm>
            <a:off x="1311347" y="311355"/>
            <a:ext cx="411141" cy="39159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ち</a:t>
            </a:r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793B0804-D702-4999-8F1E-C0CB10F1B957}"/>
              </a:ext>
            </a:extLst>
          </p:cNvPr>
          <p:cNvSpPr/>
          <p:nvPr/>
        </p:nvSpPr>
        <p:spPr>
          <a:xfrm>
            <a:off x="1620118" y="304546"/>
            <a:ext cx="411141" cy="39159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は</a:t>
            </a:r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05DBB9ED-C91F-44D4-AE33-A83864BD5E2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14" y="885351"/>
            <a:ext cx="253188" cy="429132"/>
          </a:xfrm>
          <a:prstGeom prst="rect">
            <a:avLst/>
          </a:prstGeom>
        </p:spPr>
      </p:pic>
      <p:sp>
        <p:nvSpPr>
          <p:cNvPr id="63" name="楕円 62">
            <a:extLst>
              <a:ext uri="{FF2B5EF4-FFF2-40B4-BE49-F238E27FC236}">
                <a16:creationId xmlns:a16="http://schemas.microsoft.com/office/drawing/2014/main" id="{D9A2AEA8-55F7-40DD-9E7D-0A8EF79DE53E}"/>
              </a:ext>
            </a:extLst>
          </p:cNvPr>
          <p:cNvSpPr/>
          <p:nvPr/>
        </p:nvSpPr>
        <p:spPr>
          <a:xfrm>
            <a:off x="1936311" y="310441"/>
            <a:ext cx="411141" cy="39159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！</a:t>
            </a: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DF888FB8-28DE-4B00-9CD1-88909DDD786E}"/>
              </a:ext>
            </a:extLst>
          </p:cNvPr>
          <p:cNvSpPr/>
          <p:nvPr/>
        </p:nvSpPr>
        <p:spPr>
          <a:xfrm rot="21431939">
            <a:off x="3839179" y="5987188"/>
            <a:ext cx="1421552" cy="32829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町会長より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22F53957-741B-4D6E-BA22-A627A8AEABE6}"/>
              </a:ext>
            </a:extLst>
          </p:cNvPr>
          <p:cNvSpPr txBox="1"/>
          <p:nvPr/>
        </p:nvSpPr>
        <p:spPr>
          <a:xfrm>
            <a:off x="-17353" y="9318449"/>
            <a:ext cx="6876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いざという時の助け合い～町会に加入しましょう～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9" t="21813" r="19991" b="14866"/>
          <a:stretch/>
        </p:blipFill>
        <p:spPr>
          <a:xfrm>
            <a:off x="7157831" y="9090919"/>
            <a:ext cx="1230346" cy="877794"/>
          </a:xfrm>
          <a:prstGeom prst="rect">
            <a:avLst/>
          </a:prstGeom>
        </p:spPr>
      </p:pic>
      <p:sp>
        <p:nvSpPr>
          <p:cNvPr id="21" name="角丸四角形 20"/>
          <p:cNvSpPr/>
          <p:nvPr/>
        </p:nvSpPr>
        <p:spPr>
          <a:xfrm>
            <a:off x="875401" y="8694406"/>
            <a:ext cx="5238382" cy="4670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○</a:t>
            </a:r>
            <a:r>
              <a:rPr kumimoji="1" lang="en-US" altLang="ja-JP" sz="14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×</a:t>
            </a:r>
            <a:r>
              <a:rPr kumimoji="1" lang="ja-JP" altLang="en-US" sz="14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△町会　町会長（□□）　電話○○○</a:t>
            </a:r>
            <a:r>
              <a:rPr kumimoji="1" lang="en-US" altLang="ja-JP" sz="14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-</a:t>
            </a:r>
            <a:r>
              <a:rPr kumimoji="1" lang="ja-JP" altLang="en-US" sz="14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○○○○</a:t>
            </a:r>
            <a:r>
              <a:rPr kumimoji="1" lang="en-US" altLang="ja-JP" sz="14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-</a:t>
            </a:r>
            <a:r>
              <a:rPr kumimoji="1" lang="ja-JP" altLang="en-US" sz="14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○○○○</a:t>
            </a: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DF888FB8-28DE-4B00-9CD1-88909DDD786E}"/>
              </a:ext>
            </a:extLst>
          </p:cNvPr>
          <p:cNvSpPr/>
          <p:nvPr/>
        </p:nvSpPr>
        <p:spPr>
          <a:xfrm rot="21431939">
            <a:off x="615571" y="8543831"/>
            <a:ext cx="1984742" cy="29062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加入申し込み先</a:t>
            </a:r>
          </a:p>
        </p:txBody>
      </p:sp>
      <p:pic>
        <p:nvPicPr>
          <p:cNvPr id="47" name="図 46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832" y="9171284"/>
            <a:ext cx="884491" cy="714226"/>
          </a:xfrm>
          <a:prstGeom prst="rect">
            <a:avLst/>
          </a:prstGeom>
        </p:spPr>
      </p:pic>
      <p:pic>
        <p:nvPicPr>
          <p:cNvPr id="66" name="図 65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351" y="2005246"/>
            <a:ext cx="682402" cy="687559"/>
          </a:xfrm>
          <a:prstGeom prst="rect">
            <a:avLst/>
          </a:prstGeom>
        </p:spPr>
      </p:pic>
      <p:pic>
        <p:nvPicPr>
          <p:cNvPr id="67" name="図 66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007" y="1948582"/>
            <a:ext cx="985894" cy="744350"/>
          </a:xfrm>
          <a:prstGeom prst="rect">
            <a:avLst/>
          </a:prstGeom>
        </p:spPr>
      </p:pic>
      <p:pic>
        <p:nvPicPr>
          <p:cNvPr id="68" name="図 67"/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034" y="2808772"/>
            <a:ext cx="939922" cy="981129"/>
          </a:xfrm>
          <a:prstGeom prst="rect">
            <a:avLst/>
          </a:prstGeom>
        </p:spPr>
      </p:pic>
      <p:pic>
        <p:nvPicPr>
          <p:cNvPr id="69" name="図 68"/>
          <p:cNvPicPr>
            <a:picLocks noChangeAspect="1"/>
          </p:cNvPicPr>
          <p:nvPr/>
        </p:nvPicPr>
        <p:blipFill>
          <a:blip r:embed="rId8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2316" y="2812055"/>
            <a:ext cx="1310639" cy="944880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2377555" y="212785"/>
            <a:ext cx="4065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町会加入のご案内</a:t>
            </a:r>
          </a:p>
        </p:txBody>
      </p:sp>
      <p:pic>
        <p:nvPicPr>
          <p:cNvPr id="70" name="図 69">
            <a:extLst>
              <a:ext uri="{FF2B5EF4-FFF2-40B4-BE49-F238E27FC236}">
                <a16:creationId xmlns:a16="http://schemas.microsoft.com/office/drawing/2014/main" id="{F048173C-CF89-446C-AF0A-9AB3BAFE007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01">
            <a:off x="6214695" y="8498731"/>
            <a:ext cx="376900" cy="638813"/>
          </a:xfrm>
          <a:prstGeom prst="rect">
            <a:avLst/>
          </a:prstGeom>
        </p:spPr>
      </p:pic>
      <p:pic>
        <p:nvPicPr>
          <p:cNvPr id="71" name="図 70">
            <a:extLst>
              <a:ext uri="{FF2B5EF4-FFF2-40B4-BE49-F238E27FC236}">
                <a16:creationId xmlns:a16="http://schemas.microsoft.com/office/drawing/2014/main" id="{F048173C-CF89-446C-AF0A-9AB3BAFE007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1498">
            <a:off x="193404" y="8515947"/>
            <a:ext cx="376900" cy="638813"/>
          </a:xfrm>
          <a:prstGeom prst="rect">
            <a:avLst/>
          </a:prstGeom>
        </p:spPr>
      </p:pic>
      <p:sp>
        <p:nvSpPr>
          <p:cNvPr id="17" name="角丸四角形 16"/>
          <p:cNvSpPr/>
          <p:nvPr/>
        </p:nvSpPr>
        <p:spPr>
          <a:xfrm>
            <a:off x="6885239" y="8690238"/>
            <a:ext cx="2707151" cy="33287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＜ごみ置き場の設置・管理＞</a:t>
            </a: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>
          <a:blip r:embed="rId10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057" y="5983795"/>
            <a:ext cx="1126897" cy="1087456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11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516" y="6382633"/>
            <a:ext cx="423257" cy="524964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12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436" y="6114527"/>
            <a:ext cx="550805" cy="683161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5877386" y="216578"/>
            <a:ext cx="1172478" cy="1312417"/>
            <a:chOff x="5845688" y="163821"/>
            <a:chExt cx="1172478" cy="1312417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 rotWithShape="1">
            <a:blip r:embed="rId13" cstate="hq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3658" b="85986" l="19832" r="85882">
                          <a14:foregroundMark x1="48403" y1="18646" x2="61008" y2="36461"/>
                          <a14:foregroundMark x1="42857" y1="32542" x2="74622" y2="53563"/>
                          <a14:foregroundMark x1="33950" y1="34086" x2="38824" y2="18527"/>
                          <a14:foregroundMark x1="41008" y1="18409" x2="44202" y2="32304"/>
                          <a14:foregroundMark x1="50420" y1="29335" x2="51092" y2="35154"/>
                          <a14:foregroundMark x1="36471" y1="34917" x2="43193" y2="350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5" t="13301" r="14034" b="14133"/>
            <a:stretch/>
          </p:blipFill>
          <p:spPr>
            <a:xfrm>
              <a:off x="5845688" y="163821"/>
              <a:ext cx="876377" cy="1312417"/>
            </a:xfrm>
            <a:prstGeom prst="rect">
              <a:avLst/>
            </a:prstGeom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669" r="79016" b="-1"/>
            <a:stretch/>
          </p:blipFill>
          <p:spPr>
            <a:xfrm rot="1050146">
              <a:off x="6136330" y="523332"/>
              <a:ext cx="314454" cy="195287"/>
            </a:xfrm>
            <a:prstGeom prst="rect">
              <a:avLst/>
            </a:prstGeom>
          </p:spPr>
        </p:pic>
        <p:pic>
          <p:nvPicPr>
            <p:cNvPr id="59" name="図 58"/>
            <p:cNvPicPr>
              <a:picLocks noChangeAspect="1"/>
            </p:cNvPicPr>
            <p:nvPr/>
          </p:nvPicPr>
          <p:blipFill rotWithShape="1"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64" t="-5276" b="1"/>
            <a:stretch/>
          </p:blipFill>
          <p:spPr>
            <a:xfrm rot="1050146">
              <a:off x="6109585" y="723172"/>
              <a:ext cx="908581" cy="209533"/>
            </a:xfrm>
            <a:prstGeom prst="rect">
              <a:avLst/>
            </a:prstGeom>
          </p:spPr>
        </p:pic>
      </p:grpSp>
      <p:pic>
        <p:nvPicPr>
          <p:cNvPr id="15" name="図 1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2696" y="920423"/>
            <a:ext cx="253917" cy="430020"/>
          </a:xfrm>
          <a:prstGeom prst="rect">
            <a:avLst/>
          </a:prstGeom>
        </p:spPr>
      </p:pic>
      <p:sp>
        <p:nvSpPr>
          <p:cNvPr id="60" name="角丸四角形 59"/>
          <p:cNvSpPr/>
          <p:nvPr/>
        </p:nvSpPr>
        <p:spPr>
          <a:xfrm>
            <a:off x="6304398" y="-513067"/>
            <a:ext cx="3244582" cy="33287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＜各種情報の回覧、配布＞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18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700" y="-173617"/>
            <a:ext cx="1019738" cy="1025228"/>
          </a:xfrm>
          <a:prstGeom prst="rect">
            <a:avLst/>
          </a:prstGeom>
        </p:spPr>
      </p:pic>
      <p:sp>
        <p:nvSpPr>
          <p:cNvPr id="61" name="角丸四角形 60"/>
          <p:cNvSpPr/>
          <p:nvPr/>
        </p:nvSpPr>
        <p:spPr>
          <a:xfrm>
            <a:off x="6364901" y="985287"/>
            <a:ext cx="3244582" cy="33287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＜自主防災組織の結成＞</a:t>
            </a:r>
          </a:p>
        </p:txBody>
      </p:sp>
      <p:sp>
        <p:nvSpPr>
          <p:cNvPr id="62" name="角丸四角形 61"/>
          <p:cNvSpPr/>
          <p:nvPr/>
        </p:nvSpPr>
        <p:spPr>
          <a:xfrm>
            <a:off x="6448835" y="1265511"/>
            <a:ext cx="2231909" cy="32078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＜防災訓練＞</a:t>
            </a:r>
          </a:p>
        </p:txBody>
      </p:sp>
      <p:sp>
        <p:nvSpPr>
          <p:cNvPr id="73" name="角丸四角形 72"/>
          <p:cNvSpPr/>
          <p:nvPr/>
        </p:nvSpPr>
        <p:spPr>
          <a:xfrm>
            <a:off x="6536472" y="1593043"/>
            <a:ext cx="3292300" cy="27818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＜災害時の情報収集・伝達＞</a:t>
            </a:r>
          </a:p>
        </p:txBody>
      </p:sp>
      <p:sp>
        <p:nvSpPr>
          <p:cNvPr id="74" name="角丸四角形 73"/>
          <p:cNvSpPr/>
          <p:nvPr/>
        </p:nvSpPr>
        <p:spPr>
          <a:xfrm>
            <a:off x="6786735" y="2885374"/>
            <a:ext cx="1592326" cy="34739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＜地域除雪＞</a:t>
            </a:r>
          </a:p>
        </p:txBody>
      </p:sp>
      <p:pic>
        <p:nvPicPr>
          <p:cNvPr id="75" name="図 74"/>
          <p:cNvPicPr>
            <a:picLocks noChangeAspect="1"/>
          </p:cNvPicPr>
          <p:nvPr/>
        </p:nvPicPr>
        <p:blipFill>
          <a:blip r:embed="rId1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3587" y="3135863"/>
            <a:ext cx="552707" cy="694743"/>
          </a:xfrm>
          <a:prstGeom prst="rect">
            <a:avLst/>
          </a:prstGeom>
        </p:spPr>
      </p:pic>
      <p:pic>
        <p:nvPicPr>
          <p:cNvPr id="76" name="図 75"/>
          <p:cNvPicPr>
            <a:picLocks noChangeAspect="1"/>
          </p:cNvPicPr>
          <p:nvPr/>
        </p:nvPicPr>
        <p:blipFill>
          <a:blip r:embed="rId2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7" y="3038957"/>
            <a:ext cx="637540" cy="591318"/>
          </a:xfrm>
          <a:prstGeom prst="rect">
            <a:avLst/>
          </a:prstGeom>
        </p:spPr>
      </p:pic>
      <p:sp>
        <p:nvSpPr>
          <p:cNvPr id="77" name="角丸四角形 76"/>
          <p:cNvSpPr/>
          <p:nvPr/>
        </p:nvSpPr>
        <p:spPr>
          <a:xfrm>
            <a:off x="6805714" y="4267790"/>
            <a:ext cx="2046959" cy="34739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＜防犯パトロール＞</a:t>
            </a: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21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464" y="3212529"/>
            <a:ext cx="704400" cy="839821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22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953" y="4625761"/>
            <a:ext cx="899379" cy="931999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23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654" y="1958516"/>
            <a:ext cx="642194" cy="662056"/>
          </a:xfrm>
          <a:prstGeom prst="rect">
            <a:avLst/>
          </a:prstGeom>
        </p:spPr>
      </p:pic>
      <p:sp>
        <p:nvSpPr>
          <p:cNvPr id="78" name="角丸四角形 77"/>
          <p:cNvSpPr/>
          <p:nvPr/>
        </p:nvSpPr>
        <p:spPr>
          <a:xfrm>
            <a:off x="6633785" y="5628617"/>
            <a:ext cx="2046959" cy="34739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＜町会</a:t>
            </a:r>
            <a:r>
              <a:rPr kumimoji="1" lang="ja-JP" altLang="en-US" sz="1400" dirty="0" err="1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ねぷた</a:t>
            </a:r>
            <a:r>
              <a:rPr kumimoji="1" lang="ja-JP" altLang="en-US" sz="1400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＞</a:t>
            </a:r>
          </a:p>
        </p:txBody>
      </p:sp>
      <p:sp>
        <p:nvSpPr>
          <p:cNvPr id="79" name="角丸四角形 78"/>
          <p:cNvSpPr/>
          <p:nvPr/>
        </p:nvSpPr>
        <p:spPr>
          <a:xfrm>
            <a:off x="6874667" y="7131122"/>
            <a:ext cx="2741186" cy="34739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＜子どもの見守り＞</a:t>
            </a:r>
          </a:p>
        </p:txBody>
      </p:sp>
      <p:pic>
        <p:nvPicPr>
          <p:cNvPr id="80" name="図 79"/>
          <p:cNvPicPr>
            <a:picLocks noChangeAspect="1"/>
          </p:cNvPicPr>
          <p:nvPr/>
        </p:nvPicPr>
        <p:blipFill>
          <a:blip r:embed="rId22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573" y="7690433"/>
            <a:ext cx="899379" cy="931999"/>
          </a:xfrm>
          <a:prstGeom prst="rect">
            <a:avLst/>
          </a:prstGeom>
        </p:spPr>
      </p:pic>
      <p:sp>
        <p:nvSpPr>
          <p:cNvPr id="81" name="角丸四角形 80"/>
          <p:cNvSpPr/>
          <p:nvPr/>
        </p:nvSpPr>
        <p:spPr>
          <a:xfrm>
            <a:off x="-2816075" y="-731399"/>
            <a:ext cx="2707151" cy="33287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＜公園の清掃＞</a:t>
            </a: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24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9417" y="-409337"/>
            <a:ext cx="899985" cy="1128115"/>
          </a:xfrm>
          <a:prstGeom prst="rect">
            <a:avLst/>
          </a:prstGeom>
        </p:spPr>
      </p:pic>
      <p:sp>
        <p:nvSpPr>
          <p:cNvPr id="83" name="角丸四角形 82"/>
          <p:cNvSpPr/>
          <p:nvPr/>
        </p:nvSpPr>
        <p:spPr>
          <a:xfrm>
            <a:off x="-2850346" y="915882"/>
            <a:ext cx="2707151" cy="33287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＜町内の美化・清掃活動＞</a:t>
            </a:r>
          </a:p>
        </p:txBody>
      </p:sp>
      <p:grpSp>
        <p:nvGrpSpPr>
          <p:cNvPr id="45" name="グループ化 44"/>
          <p:cNvGrpSpPr/>
          <p:nvPr/>
        </p:nvGrpSpPr>
        <p:grpSpPr>
          <a:xfrm>
            <a:off x="-1419770" y="-408879"/>
            <a:ext cx="911263" cy="992703"/>
            <a:chOff x="-1174664" y="3975656"/>
            <a:chExt cx="911263" cy="992703"/>
          </a:xfrm>
        </p:grpSpPr>
        <p:grpSp>
          <p:nvGrpSpPr>
            <p:cNvPr id="43" name="グループ化 42"/>
            <p:cNvGrpSpPr/>
            <p:nvPr/>
          </p:nvGrpSpPr>
          <p:grpSpPr>
            <a:xfrm>
              <a:off x="-1129040" y="3975656"/>
              <a:ext cx="865639" cy="992703"/>
              <a:chOff x="-1606632" y="2003607"/>
              <a:chExt cx="865639" cy="992703"/>
            </a:xfrm>
          </p:grpSpPr>
          <p:pic>
            <p:nvPicPr>
              <p:cNvPr id="27" name="図 26"/>
              <p:cNvPicPr>
                <a:picLocks noChangeAspect="1"/>
              </p:cNvPicPr>
              <p:nvPr/>
            </p:nvPicPr>
            <p:blipFill>
              <a:blip r:embed="rId25" cstate="hq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390936" y="2003607"/>
                <a:ext cx="649943" cy="684002"/>
              </a:xfrm>
              <a:prstGeom prst="rect">
                <a:avLst/>
              </a:prstGeom>
            </p:spPr>
          </p:pic>
          <p:pic>
            <p:nvPicPr>
              <p:cNvPr id="36" name="図 35"/>
              <p:cNvPicPr>
                <a:picLocks noChangeAspect="1"/>
              </p:cNvPicPr>
              <p:nvPr/>
            </p:nvPicPr>
            <p:blipFill>
              <a:blip r:embed="rId26" cstate="hq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136547">
                <a:off x="-1399270" y="2629588"/>
                <a:ext cx="149224" cy="233241"/>
              </a:xfrm>
              <a:prstGeom prst="rect">
                <a:avLst/>
              </a:prstGeom>
            </p:spPr>
          </p:pic>
          <p:pic>
            <p:nvPicPr>
              <p:cNvPr id="39" name="図 38"/>
              <p:cNvPicPr>
                <a:picLocks noChangeAspect="1"/>
              </p:cNvPicPr>
              <p:nvPr/>
            </p:nvPicPr>
            <p:blipFill>
              <a:blip r:embed="rId27" cstate="hq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983195">
                <a:off x="-1472607" y="2795413"/>
                <a:ext cx="185128" cy="191916"/>
              </a:xfrm>
              <a:prstGeom prst="rect">
                <a:avLst/>
              </a:prstGeom>
            </p:spPr>
          </p:pic>
          <p:pic>
            <p:nvPicPr>
              <p:cNvPr id="40" name="図 39"/>
              <p:cNvPicPr>
                <a:picLocks noChangeAspect="1"/>
              </p:cNvPicPr>
              <p:nvPr/>
            </p:nvPicPr>
            <p:blipFill>
              <a:blip r:embed="rId28" cstate="hq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058440">
                <a:off x="-1395726" y="2711778"/>
                <a:ext cx="217505" cy="205505"/>
              </a:xfrm>
              <a:prstGeom prst="rect">
                <a:avLst/>
              </a:prstGeom>
            </p:spPr>
          </p:pic>
          <p:pic>
            <p:nvPicPr>
              <p:cNvPr id="41" name="図 40"/>
              <p:cNvPicPr>
                <a:picLocks noChangeAspect="1"/>
              </p:cNvPicPr>
              <p:nvPr/>
            </p:nvPicPr>
            <p:blipFill>
              <a:blip r:embed="rId29" cstate="hq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536318">
                <a:off x="-1569320" y="2659091"/>
                <a:ext cx="198086" cy="184819"/>
              </a:xfrm>
              <a:prstGeom prst="rect">
                <a:avLst/>
              </a:prstGeom>
            </p:spPr>
          </p:pic>
          <p:pic>
            <p:nvPicPr>
              <p:cNvPr id="84" name="図 83"/>
              <p:cNvPicPr>
                <a:picLocks noChangeAspect="1"/>
              </p:cNvPicPr>
              <p:nvPr/>
            </p:nvPicPr>
            <p:blipFill>
              <a:blip r:embed="rId27" cstate="hq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922186">
                <a:off x="-1254565" y="2771777"/>
                <a:ext cx="185128" cy="191916"/>
              </a:xfrm>
              <a:prstGeom prst="rect">
                <a:avLst/>
              </a:prstGeom>
            </p:spPr>
          </p:pic>
          <p:pic>
            <p:nvPicPr>
              <p:cNvPr id="85" name="図 84"/>
              <p:cNvPicPr>
                <a:picLocks noChangeAspect="1"/>
              </p:cNvPicPr>
              <p:nvPr/>
            </p:nvPicPr>
            <p:blipFill>
              <a:blip r:embed="rId28" cstate="hq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063194">
                <a:off x="-1612632" y="2746933"/>
                <a:ext cx="217505" cy="205505"/>
              </a:xfrm>
              <a:prstGeom prst="rect">
                <a:avLst/>
              </a:prstGeom>
            </p:spPr>
          </p:pic>
          <p:pic>
            <p:nvPicPr>
              <p:cNvPr id="86" name="図 85"/>
              <p:cNvPicPr>
                <a:picLocks noChangeAspect="1"/>
              </p:cNvPicPr>
              <p:nvPr/>
            </p:nvPicPr>
            <p:blipFill>
              <a:blip r:embed="rId29" cstate="hq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536318">
                <a:off x="-1416920" y="2811491"/>
                <a:ext cx="198086" cy="184819"/>
              </a:xfrm>
              <a:prstGeom prst="rect">
                <a:avLst/>
              </a:prstGeom>
            </p:spPr>
          </p:pic>
        </p:grpSp>
        <p:pic>
          <p:nvPicPr>
            <p:cNvPr id="87" name="図 86"/>
            <p:cNvPicPr>
              <a:picLocks noChangeAspect="1"/>
            </p:cNvPicPr>
            <p:nvPr/>
          </p:nvPicPr>
          <p:blipFill>
            <a:blip r:embed="rId30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36318">
              <a:off x="-1174150" y="4711189"/>
              <a:ext cx="179201" cy="167199"/>
            </a:xfrm>
            <a:prstGeom prst="rect">
              <a:avLst/>
            </a:prstGeom>
          </p:spPr>
        </p:pic>
        <p:pic>
          <p:nvPicPr>
            <p:cNvPr id="88" name="図 87"/>
            <p:cNvPicPr>
              <a:picLocks noChangeAspect="1"/>
            </p:cNvPicPr>
            <p:nvPr/>
          </p:nvPicPr>
          <p:blipFill>
            <a:blip r:embed="rId27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92730">
              <a:off x="-938670" y="4115611"/>
              <a:ext cx="185128" cy="191916"/>
            </a:xfrm>
            <a:prstGeom prst="rect">
              <a:avLst/>
            </a:prstGeom>
          </p:spPr>
        </p:pic>
        <p:pic>
          <p:nvPicPr>
            <p:cNvPr id="89" name="図 88"/>
            <p:cNvPicPr>
              <a:picLocks noChangeAspect="1"/>
            </p:cNvPicPr>
            <p:nvPr/>
          </p:nvPicPr>
          <p:blipFill>
            <a:blip r:embed="rId28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508141">
              <a:off x="-1174664" y="4212265"/>
              <a:ext cx="217505" cy="205505"/>
            </a:xfrm>
            <a:prstGeom prst="rect">
              <a:avLst/>
            </a:prstGeom>
          </p:spPr>
        </p:pic>
      </p:grpSp>
      <p:pic>
        <p:nvPicPr>
          <p:cNvPr id="90" name="図 89"/>
          <p:cNvPicPr>
            <a:picLocks noChangeAspect="1"/>
          </p:cNvPicPr>
          <p:nvPr/>
        </p:nvPicPr>
        <p:blipFill>
          <a:blip r:embed="rId31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4046" y="1247148"/>
            <a:ext cx="995189" cy="982749"/>
          </a:xfrm>
          <a:prstGeom prst="rect">
            <a:avLst/>
          </a:prstGeom>
        </p:spPr>
      </p:pic>
      <p:sp>
        <p:nvSpPr>
          <p:cNvPr id="91" name="角丸四角形 90"/>
          <p:cNvSpPr/>
          <p:nvPr/>
        </p:nvSpPr>
        <p:spPr>
          <a:xfrm>
            <a:off x="-3032019" y="2445830"/>
            <a:ext cx="2959841" cy="38698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＜お祭りやイベントなどの開催＞</a:t>
            </a:r>
          </a:p>
        </p:txBody>
      </p:sp>
      <p:sp>
        <p:nvSpPr>
          <p:cNvPr id="92" name="角丸四角形 91"/>
          <p:cNvSpPr/>
          <p:nvPr/>
        </p:nvSpPr>
        <p:spPr>
          <a:xfrm>
            <a:off x="-3110361" y="3828245"/>
            <a:ext cx="2959841" cy="38698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＜子ども会活動＞</a:t>
            </a:r>
          </a:p>
        </p:txBody>
      </p:sp>
      <p:sp>
        <p:nvSpPr>
          <p:cNvPr id="93" name="角丸四角形 92"/>
          <p:cNvSpPr/>
          <p:nvPr/>
        </p:nvSpPr>
        <p:spPr>
          <a:xfrm>
            <a:off x="-3268017" y="5257302"/>
            <a:ext cx="2959841" cy="38698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＜老人クラブ活動＞</a:t>
            </a:r>
          </a:p>
        </p:txBody>
      </p:sp>
      <p:grpSp>
        <p:nvGrpSpPr>
          <p:cNvPr id="96" name="グループ化 95"/>
          <p:cNvGrpSpPr/>
          <p:nvPr/>
        </p:nvGrpSpPr>
        <p:grpSpPr>
          <a:xfrm>
            <a:off x="-1630440" y="1272131"/>
            <a:ext cx="1504892" cy="1142885"/>
            <a:chOff x="-2328851" y="3581411"/>
            <a:chExt cx="1642275" cy="1256167"/>
          </a:xfrm>
        </p:grpSpPr>
        <p:pic>
          <p:nvPicPr>
            <p:cNvPr id="94" name="図 93"/>
            <p:cNvPicPr>
              <a:picLocks noChangeAspect="1"/>
            </p:cNvPicPr>
            <p:nvPr/>
          </p:nvPicPr>
          <p:blipFill>
            <a:blip r:embed="rId32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28851" y="3581411"/>
              <a:ext cx="949667" cy="1088443"/>
            </a:xfrm>
            <a:prstGeom prst="rect">
              <a:avLst/>
            </a:prstGeom>
          </p:spPr>
        </p:pic>
        <p:pic>
          <p:nvPicPr>
            <p:cNvPr id="95" name="図 94"/>
            <p:cNvPicPr>
              <a:picLocks noChangeAspect="1"/>
            </p:cNvPicPr>
            <p:nvPr/>
          </p:nvPicPr>
          <p:blipFill>
            <a:blip r:embed="rId33" cstate="hq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62093" y="3749135"/>
              <a:ext cx="975517" cy="1088443"/>
            </a:xfrm>
            <a:prstGeom prst="rect">
              <a:avLst/>
            </a:prstGeom>
          </p:spPr>
        </p:pic>
      </p:grpSp>
      <p:sp>
        <p:nvSpPr>
          <p:cNvPr id="97" name="角丸四角形 96"/>
          <p:cNvSpPr/>
          <p:nvPr/>
        </p:nvSpPr>
        <p:spPr>
          <a:xfrm>
            <a:off x="-3313618" y="6830257"/>
            <a:ext cx="2959841" cy="38698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＜婦人部の活動＞</a:t>
            </a:r>
          </a:p>
        </p:txBody>
      </p:sp>
      <p:sp>
        <p:nvSpPr>
          <p:cNvPr id="98" name="角丸四角形 97"/>
          <p:cNvSpPr/>
          <p:nvPr/>
        </p:nvSpPr>
        <p:spPr>
          <a:xfrm>
            <a:off x="-3275607" y="8697060"/>
            <a:ext cx="2959841" cy="38698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＜地域の困りごとへの相談や</a:t>
            </a:r>
            <a:endParaRPr kumimoji="1" lang="en-US" altLang="ja-JP" sz="1400" dirty="0">
              <a:solidFill>
                <a:sysClr val="windowText" lastClr="0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ja-JP" altLang="en-US" sz="1400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行政への意見・要望＞</a:t>
            </a:r>
          </a:p>
        </p:txBody>
      </p:sp>
      <p:pic>
        <p:nvPicPr>
          <p:cNvPr id="99" name="図 98"/>
          <p:cNvPicPr>
            <a:picLocks noChangeAspect="1"/>
          </p:cNvPicPr>
          <p:nvPr/>
        </p:nvPicPr>
        <p:blipFill>
          <a:blip r:embed="rId34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5366" y="9274993"/>
            <a:ext cx="1062433" cy="887132"/>
          </a:xfrm>
          <a:prstGeom prst="rect">
            <a:avLst/>
          </a:prstGeom>
        </p:spPr>
      </p:pic>
      <p:pic>
        <p:nvPicPr>
          <p:cNvPr id="100" name="図 99"/>
          <p:cNvPicPr>
            <a:picLocks noChangeAspect="1"/>
          </p:cNvPicPr>
          <p:nvPr/>
        </p:nvPicPr>
        <p:blipFill>
          <a:blip r:embed="rId35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5873" y="4150937"/>
            <a:ext cx="1096879" cy="937832"/>
          </a:xfrm>
          <a:prstGeom prst="rect">
            <a:avLst/>
          </a:prstGeom>
        </p:spPr>
      </p:pic>
      <p:pic>
        <p:nvPicPr>
          <p:cNvPr id="101" name="図 100"/>
          <p:cNvPicPr>
            <a:picLocks noChangeAspect="1"/>
          </p:cNvPicPr>
          <p:nvPr/>
        </p:nvPicPr>
        <p:blipFill>
          <a:blip r:embed="rId36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0295" y="4172237"/>
            <a:ext cx="1096879" cy="1053004"/>
          </a:xfrm>
          <a:prstGeom prst="rect">
            <a:avLst/>
          </a:prstGeom>
        </p:spPr>
      </p:pic>
      <p:pic>
        <p:nvPicPr>
          <p:cNvPr id="102" name="図 101"/>
          <p:cNvPicPr>
            <a:picLocks noChangeAspect="1"/>
          </p:cNvPicPr>
          <p:nvPr/>
        </p:nvPicPr>
        <p:blipFill>
          <a:blip r:embed="rId37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5361" y="5628617"/>
            <a:ext cx="1042035" cy="1096879"/>
          </a:xfrm>
          <a:prstGeom prst="rect">
            <a:avLst/>
          </a:prstGeom>
        </p:spPr>
      </p:pic>
      <p:pic>
        <p:nvPicPr>
          <p:cNvPr id="103" name="図 102"/>
          <p:cNvPicPr>
            <a:picLocks noChangeAspect="1"/>
          </p:cNvPicPr>
          <p:nvPr/>
        </p:nvPicPr>
        <p:blipFill>
          <a:blip r:embed="rId38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8458" y="5920703"/>
            <a:ext cx="609892" cy="746045"/>
          </a:xfrm>
          <a:prstGeom prst="rect">
            <a:avLst/>
          </a:prstGeom>
        </p:spPr>
      </p:pic>
      <p:pic>
        <p:nvPicPr>
          <p:cNvPr id="104" name="図 103"/>
          <p:cNvPicPr>
            <a:picLocks noChangeAspect="1"/>
          </p:cNvPicPr>
          <p:nvPr/>
        </p:nvPicPr>
        <p:blipFill>
          <a:blip r:embed="rId39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4149" y="5628617"/>
            <a:ext cx="561662" cy="880749"/>
          </a:xfrm>
          <a:prstGeom prst="rect">
            <a:avLst/>
          </a:prstGeom>
        </p:spPr>
      </p:pic>
      <p:pic>
        <p:nvPicPr>
          <p:cNvPr id="105" name="図 104"/>
          <p:cNvPicPr>
            <a:picLocks noChangeAspect="1"/>
          </p:cNvPicPr>
          <p:nvPr/>
        </p:nvPicPr>
        <p:blipFill>
          <a:blip r:embed="rId40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3932" y="7217237"/>
            <a:ext cx="1087195" cy="1087195"/>
          </a:xfrm>
          <a:prstGeom prst="rect">
            <a:avLst/>
          </a:prstGeom>
        </p:spPr>
      </p:pic>
      <p:pic>
        <p:nvPicPr>
          <p:cNvPr id="106" name="図 105"/>
          <p:cNvPicPr>
            <a:picLocks noChangeAspect="1"/>
          </p:cNvPicPr>
          <p:nvPr/>
        </p:nvPicPr>
        <p:blipFill>
          <a:blip r:embed="rId41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3100" y="4234843"/>
            <a:ext cx="1010522" cy="858944"/>
          </a:xfrm>
          <a:prstGeom prst="rect">
            <a:avLst/>
          </a:prstGeom>
        </p:spPr>
      </p:pic>
      <p:pic>
        <p:nvPicPr>
          <p:cNvPr id="107" name="図 106"/>
          <p:cNvPicPr>
            <a:picLocks noChangeAspect="1"/>
          </p:cNvPicPr>
          <p:nvPr/>
        </p:nvPicPr>
        <p:blipFill>
          <a:blip r:embed="rId42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8835" y="7669884"/>
            <a:ext cx="799323" cy="731381"/>
          </a:xfrm>
          <a:prstGeom prst="rect">
            <a:avLst/>
          </a:prstGeom>
        </p:spPr>
      </p:pic>
      <p:pic>
        <p:nvPicPr>
          <p:cNvPr id="108" name="図 107"/>
          <p:cNvPicPr>
            <a:picLocks noChangeAspect="1"/>
          </p:cNvPicPr>
          <p:nvPr/>
        </p:nvPicPr>
        <p:blipFill>
          <a:blip r:embed="rId43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89900" y="7233155"/>
            <a:ext cx="621474" cy="899239"/>
          </a:xfrm>
          <a:prstGeom prst="rect">
            <a:avLst/>
          </a:prstGeom>
        </p:spPr>
      </p:pic>
      <p:pic>
        <p:nvPicPr>
          <p:cNvPr id="109" name="図 108"/>
          <p:cNvPicPr>
            <a:picLocks noChangeAspect="1"/>
          </p:cNvPicPr>
          <p:nvPr/>
        </p:nvPicPr>
        <p:blipFill>
          <a:blip r:embed="rId44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4020" y="7277131"/>
            <a:ext cx="1139149" cy="1080768"/>
          </a:xfrm>
          <a:prstGeom prst="rect">
            <a:avLst/>
          </a:prstGeom>
        </p:spPr>
      </p:pic>
      <p:pic>
        <p:nvPicPr>
          <p:cNvPr id="110" name="図 109"/>
          <p:cNvPicPr>
            <a:picLocks noChangeAspect="1"/>
          </p:cNvPicPr>
          <p:nvPr/>
        </p:nvPicPr>
        <p:blipFill>
          <a:blip r:embed="rId45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4237" y="5737094"/>
            <a:ext cx="819845" cy="943707"/>
          </a:xfrm>
          <a:prstGeom prst="rect">
            <a:avLst/>
          </a:prstGeom>
        </p:spPr>
      </p:pic>
      <p:pic>
        <p:nvPicPr>
          <p:cNvPr id="111" name="図 110"/>
          <p:cNvPicPr>
            <a:picLocks noChangeAspect="1"/>
          </p:cNvPicPr>
          <p:nvPr/>
        </p:nvPicPr>
        <p:blipFill>
          <a:blip r:embed="rId46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5267" y="7465804"/>
            <a:ext cx="919044" cy="838628"/>
          </a:xfrm>
          <a:prstGeom prst="rect">
            <a:avLst/>
          </a:prstGeom>
        </p:spPr>
      </p:pic>
      <p:grpSp>
        <p:nvGrpSpPr>
          <p:cNvPr id="128" name="グループ化 127"/>
          <p:cNvGrpSpPr/>
          <p:nvPr/>
        </p:nvGrpSpPr>
        <p:grpSpPr>
          <a:xfrm>
            <a:off x="2764631" y="7363197"/>
            <a:ext cx="1013678" cy="1011823"/>
            <a:chOff x="1609725" y="3048000"/>
            <a:chExt cx="3638550" cy="3810000"/>
          </a:xfrm>
        </p:grpSpPr>
        <p:pic>
          <p:nvPicPr>
            <p:cNvPr id="126" name="図 125"/>
            <p:cNvPicPr>
              <a:picLocks noChangeAspect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9725" y="3048000"/>
              <a:ext cx="3638550" cy="3810000"/>
            </a:xfrm>
            <a:prstGeom prst="rect">
              <a:avLst/>
            </a:prstGeom>
          </p:spPr>
        </p:pic>
        <p:sp>
          <p:nvSpPr>
            <p:cNvPr id="127" name="テキスト ボックス 126"/>
            <p:cNvSpPr txBox="1"/>
            <p:nvPr/>
          </p:nvSpPr>
          <p:spPr>
            <a:xfrm rot="1031991">
              <a:off x="2694153" y="3595478"/>
              <a:ext cx="1849067" cy="104303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6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○○町会</a:t>
              </a:r>
              <a:endParaRPr kumimoji="1" lang="en-US" altLang="ja-JP" sz="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  <a:p>
              <a:pPr algn="ctr"/>
              <a:r>
                <a:rPr kumimoji="1" lang="ja-JP" altLang="en-US" sz="6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総会資料</a:t>
              </a:r>
            </a:p>
          </p:txBody>
        </p:sp>
      </p:grpSp>
      <p:pic>
        <p:nvPicPr>
          <p:cNvPr id="4" name="図 3"/>
          <p:cNvPicPr>
            <a:picLocks noChangeAspect="1"/>
          </p:cNvPicPr>
          <p:nvPr/>
        </p:nvPicPr>
        <p:blipFill>
          <a:blip r:embed="rId48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291998" y="4432162"/>
            <a:ext cx="597326" cy="595832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49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703532" y="3949203"/>
            <a:ext cx="864890" cy="859484"/>
          </a:xfrm>
          <a:prstGeom prst="rect">
            <a:avLst/>
          </a:prstGeom>
        </p:spPr>
      </p:pic>
      <p:pic>
        <p:nvPicPr>
          <p:cNvPr id="112" name="図 111"/>
          <p:cNvPicPr>
            <a:picLocks noChangeAspect="1"/>
          </p:cNvPicPr>
          <p:nvPr/>
        </p:nvPicPr>
        <p:blipFill>
          <a:blip r:embed="rId50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10276" y="-576301"/>
            <a:ext cx="819106" cy="907416"/>
          </a:xfrm>
          <a:prstGeom prst="rect">
            <a:avLst/>
          </a:prstGeom>
        </p:spPr>
      </p:pic>
      <p:sp>
        <p:nvSpPr>
          <p:cNvPr id="113" name="正方形/長方形 112">
            <a:extLst>
              <a:ext uri="{FF2B5EF4-FFF2-40B4-BE49-F238E27FC236}">
                <a16:creationId xmlns:a16="http://schemas.microsoft.com/office/drawing/2014/main" id="{C80DD501-9178-474B-B666-AB42169440EF}"/>
              </a:ext>
            </a:extLst>
          </p:cNvPr>
          <p:cNvSpPr/>
          <p:nvPr/>
        </p:nvSpPr>
        <p:spPr>
          <a:xfrm>
            <a:off x="337493" y="3303331"/>
            <a:ext cx="6192822" cy="25477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altLang="ja-JP" sz="1200" dirty="0">
              <a:solidFill>
                <a:schemeClr val="tx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29" name="テキスト ボックス 128"/>
          <p:cNvSpPr txBox="1"/>
          <p:nvPr/>
        </p:nvSpPr>
        <p:spPr>
          <a:xfrm>
            <a:off x="439527" y="5082847"/>
            <a:ext cx="602440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こんな活動も行っています！</a:t>
            </a:r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・公園の清掃　　・老人クラブ活動　・再生資源回収運動（年４回）　</a:t>
            </a:r>
            <a:endParaRPr kumimoji="1"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・地域の困りごとへの相談や行政への意見・要望　  など</a:t>
            </a:r>
          </a:p>
        </p:txBody>
      </p:sp>
      <p:sp>
        <p:nvSpPr>
          <p:cNvPr id="130" name="角丸四角形 129"/>
          <p:cNvSpPr/>
          <p:nvPr/>
        </p:nvSpPr>
        <p:spPr>
          <a:xfrm>
            <a:off x="95544" y="3530759"/>
            <a:ext cx="2741186" cy="34739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＜子どもの見守り＞</a:t>
            </a:r>
          </a:p>
        </p:txBody>
      </p:sp>
      <p:pic>
        <p:nvPicPr>
          <p:cNvPr id="131" name="図 130"/>
          <p:cNvPicPr>
            <a:picLocks noChangeAspect="1"/>
          </p:cNvPicPr>
          <p:nvPr/>
        </p:nvPicPr>
        <p:blipFill>
          <a:blip r:embed="rId22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986" y="3938702"/>
            <a:ext cx="899379" cy="931999"/>
          </a:xfrm>
          <a:prstGeom prst="rect">
            <a:avLst/>
          </a:prstGeom>
        </p:spPr>
      </p:pic>
      <p:pic>
        <p:nvPicPr>
          <p:cNvPr id="132" name="図 131"/>
          <p:cNvPicPr>
            <a:picLocks noChangeAspect="1"/>
          </p:cNvPicPr>
          <p:nvPr/>
        </p:nvPicPr>
        <p:blipFill>
          <a:blip r:embed="rId46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755" y="3840203"/>
            <a:ext cx="919044" cy="838628"/>
          </a:xfrm>
          <a:prstGeom prst="rect">
            <a:avLst/>
          </a:prstGeom>
        </p:spPr>
      </p:pic>
      <p:pic>
        <p:nvPicPr>
          <p:cNvPr id="133" name="図 132"/>
          <p:cNvPicPr>
            <a:picLocks noChangeAspect="1"/>
          </p:cNvPicPr>
          <p:nvPr/>
        </p:nvPicPr>
        <p:blipFill rotWithShape="1">
          <a:blip r:embed="rId3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9" t="21813" r="19991" b="14866"/>
          <a:stretch/>
        </p:blipFill>
        <p:spPr>
          <a:xfrm>
            <a:off x="5407353" y="4178456"/>
            <a:ext cx="964069" cy="687818"/>
          </a:xfrm>
          <a:prstGeom prst="rect">
            <a:avLst/>
          </a:prstGeom>
        </p:spPr>
      </p:pic>
      <p:pic>
        <p:nvPicPr>
          <p:cNvPr id="134" name="図 133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208" y="3865979"/>
            <a:ext cx="884491" cy="714226"/>
          </a:xfrm>
          <a:prstGeom prst="rect">
            <a:avLst/>
          </a:prstGeom>
        </p:spPr>
      </p:pic>
      <p:sp>
        <p:nvSpPr>
          <p:cNvPr id="135" name="角丸四角形 134"/>
          <p:cNvSpPr/>
          <p:nvPr/>
        </p:nvSpPr>
        <p:spPr>
          <a:xfrm>
            <a:off x="3963514" y="3502337"/>
            <a:ext cx="2707151" cy="33287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＜ごみ置き場の設置・管理＞</a:t>
            </a:r>
          </a:p>
        </p:txBody>
      </p:sp>
      <p:sp>
        <p:nvSpPr>
          <p:cNvPr id="136" name="角丸四角形 135"/>
          <p:cNvSpPr/>
          <p:nvPr/>
        </p:nvSpPr>
        <p:spPr>
          <a:xfrm>
            <a:off x="2631589" y="4657828"/>
            <a:ext cx="1592326" cy="34739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＜地域除雪＞</a:t>
            </a:r>
          </a:p>
        </p:txBody>
      </p:sp>
      <p:pic>
        <p:nvPicPr>
          <p:cNvPr id="137" name="図 136"/>
          <p:cNvPicPr>
            <a:picLocks noChangeAspect="1"/>
          </p:cNvPicPr>
          <p:nvPr/>
        </p:nvPicPr>
        <p:blipFill>
          <a:blip r:embed="rId1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92012" y="3792825"/>
            <a:ext cx="658273" cy="827438"/>
          </a:xfrm>
          <a:prstGeom prst="rect">
            <a:avLst/>
          </a:prstGeom>
        </p:spPr>
      </p:pic>
      <p:pic>
        <p:nvPicPr>
          <p:cNvPr id="138" name="図 137"/>
          <p:cNvPicPr>
            <a:picLocks noChangeAspect="1"/>
          </p:cNvPicPr>
          <p:nvPr/>
        </p:nvPicPr>
        <p:blipFill>
          <a:blip r:embed="rId2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416" y="3476033"/>
            <a:ext cx="817972" cy="758668"/>
          </a:xfrm>
          <a:prstGeom prst="rect">
            <a:avLst/>
          </a:prstGeom>
        </p:spPr>
      </p:pic>
      <p:pic>
        <p:nvPicPr>
          <p:cNvPr id="139" name="図 138"/>
          <p:cNvPicPr>
            <a:picLocks noChangeAspect="1"/>
          </p:cNvPicPr>
          <p:nvPr/>
        </p:nvPicPr>
        <p:blipFill>
          <a:blip r:embed="rId51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54" y="3741526"/>
            <a:ext cx="804467" cy="959126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4624F75-29A9-485F-933D-37853CC8AF38}"/>
              </a:ext>
            </a:extLst>
          </p:cNvPr>
          <p:cNvSpPr/>
          <p:nvPr/>
        </p:nvSpPr>
        <p:spPr>
          <a:xfrm rot="21431939">
            <a:off x="210569" y="3165956"/>
            <a:ext cx="2888775" cy="28004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Q.</a:t>
            </a:r>
            <a:r>
              <a:rPr kumimoji="1" lang="ja-JP" altLang="en-US" sz="16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どんな活動をしているの？</a:t>
            </a:r>
          </a:p>
        </p:txBody>
      </p:sp>
      <p:sp>
        <p:nvSpPr>
          <p:cNvPr id="114" name="角丸四角形 113"/>
          <p:cNvSpPr/>
          <p:nvPr/>
        </p:nvSpPr>
        <p:spPr>
          <a:xfrm>
            <a:off x="9846453" y="7132929"/>
            <a:ext cx="2707151" cy="33287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＜再生資源回収運動＞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52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342" y="7522816"/>
            <a:ext cx="896734" cy="835083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53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185" y="4140634"/>
            <a:ext cx="444129" cy="544109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54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0409" y="2479109"/>
            <a:ext cx="897509" cy="684351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55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8163" y="3046368"/>
            <a:ext cx="1144151" cy="67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20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1335</TotalTime>
  <Words>506</Words>
  <PresentationFormat>A4 210 x 297 mm</PresentationFormat>
  <Paragraphs>59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BIZ UDゴシック</vt:lpstr>
      <vt:lpstr>HGP創英角ﾎﾟｯﾌﾟ体</vt:lpstr>
      <vt:lpstr>HGS創英角ﾎﾟｯﾌﾟ体</vt:lpstr>
      <vt:lpstr>HG創英角ﾎﾟｯﾌﾟ体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2021-05-14T11:02:10Z</cp:lastPrinted>
  <dcterms:created xsi:type="dcterms:W3CDTF">2021-01-05T11:31:53Z</dcterms:created>
  <dcterms:modified xsi:type="dcterms:W3CDTF">2022-03-15T00:06:19Z</dcterms:modified>
</cp:coreProperties>
</file>