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3"/>
  </p:notesMasterIdLst>
  <p:sldIdLst>
    <p:sldId id="256" r:id="rId4"/>
  </p:sldIdLst>
  <p:sldSz cx="7559675" cy="106918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  <a:srgbClr val="FF006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/>
    <p:restoredTop sz="94660"/>
  </p:normalViewPr>
  <p:slideViewPr>
    <p:cSldViewPr snapToGrid="0" showGuides="1">
      <p:cViewPr varScale="0">
        <p:scale>
          <a:sx n="60" d="100"/>
          <a:sy n="60" d="100"/>
        </p:scale>
        <p:origin x="-1578" y="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6800" cy="468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1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2015/2/5</a:t>
            </a:fld>
            <a:endParaRPr kumimoji="1" lang="ja-JP" altLang="en-US"/>
          </a:p>
        </p:txBody>
      </p:sp>
      <p:sp>
        <p:nvSpPr>
          <p:cNvPr id="111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59881" y="739973"/>
            <a:ext cx="2616001" cy="369986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1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6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1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1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0773941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08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8" userDrawn="1">
          <p15:clr>
            <a:srgbClr val="F26B43"/>
          </p15:clr>
        </p15:guide>
        <p15:guide id="2" pos="68" userDrawn="1">
          <p15:clr>
            <a:srgbClr val="F26B43"/>
          </p15:clr>
        </p15:guide>
        <p15:guide id="3" pos="4694" userDrawn="1">
          <p15:clr>
            <a:srgbClr val="F26B43"/>
          </p15:clr>
        </p15:guide>
        <p15:guide id="4" orient="horz" pos="6666" userDrawn="1">
          <p15:clr>
            <a:srgbClr val="F26B43"/>
          </p15:clr>
        </p15:guide>
      </p15:sldGuideLst>
    </p:ext>
  </p:extLst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png" /><Relationship Id="rId3" Type="http://schemas.microsoft.com/office/2007/relationships/hdphoto" Target="../media/hdphoto1.wdp" /><Relationship Id="rId4" Type="http://schemas.openxmlformats.org/officeDocument/2006/relationships/image" Target="../media/image3.png" /><Relationship Id="rId5" Type="http://schemas.microsoft.com/office/2007/relationships/hdphoto" Target="../media/hdphoto2.wdp" /><Relationship Id="rId6" Type="http://schemas.openxmlformats.org/officeDocument/2006/relationships/image" Target="../media/image4.png" /><Relationship Id="rId7" Type="http://schemas.openxmlformats.org/officeDocument/2006/relationships/image" Target="../media/image5.jpeg" /><Relationship Id="rId8" Type="http://schemas.openxmlformats.org/officeDocument/2006/relationships/image" Target="../media/image6.png" /><Relationship Id="rId9" Type="http://schemas.microsoft.com/office/2007/relationships/hdphoto" Target="../media/hdphoto3.wdp" /><Relationship Id="rId10" Type="http://schemas.openxmlformats.org/officeDocument/2006/relationships/image" Target="../media/image7.jpeg" /><Relationship Id="rId11" Type="http://schemas.openxmlformats.org/officeDocument/2006/relationships/image" Target="../media/image8.jpeg" /><Relationship Id="rId12" Type="http://schemas.openxmlformats.org/officeDocument/2006/relationships/image" Target="../media/image9.jpeg" /><Relationship Id="rId13" Type="http://schemas.openxmlformats.org/officeDocument/2006/relationships/image" Target="../media/image10.jpeg" /><Relationship Id="rId14" Type="http://schemas.openxmlformats.org/officeDocument/2006/relationships/image" Target="../media/image11.png" /><Relationship Id="rId15" Type="http://schemas.microsoft.com/office/2007/relationships/hdphoto" Target="../media/hdphoto4.wdp" /><Relationship Id="rId16" Type="http://schemas.openxmlformats.org/officeDocument/2006/relationships/image" Target="../media/image12.jpeg" /><Relationship Id="rId17" Type="http://schemas.openxmlformats.org/officeDocument/2006/relationships/image" Target="../media/image13.png" /><Relationship Id="rId18" Type="http://schemas.openxmlformats.org/officeDocument/2006/relationships/image" Target="../media/image14.png" /><Relationship Id="rId19" Type="http://schemas.microsoft.com/office/2007/relationships/hdphoto" Target="../media/hdphoto5.wdp" /><Relationship Id="rId20" Type="http://schemas.openxmlformats.org/officeDocument/2006/relationships/image" Target="../media/image15.jpeg" /><Relationship Id="rId21" Type="http://schemas.openxmlformats.org/officeDocument/2006/relationships/image" Target="../media/image16.png" /><Relationship Id="rId22" Type="http://schemas.microsoft.com/office/2007/relationships/hdphoto" Target="../media/hdphoto6.wdp" /><Relationship Id="rId23" Type="http://schemas.openxmlformats.org/officeDocument/2006/relationships/image" Target="../media/image17.png" /><Relationship Id="rId24" Type="http://schemas.openxmlformats.org/officeDocument/2006/relationships/image" Target="../media/image18.png" /><Relationship Id="rId25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図 17" descr="1年カレンダー・暦(2026年・令和8年)｜無料でダウンロードして印刷できるカレンダー | まなびっと"/>
          <p:cNvPicPr>
            <a:picLocks noChangeAspect="1"/>
          </p:cNvPicPr>
          <p:nvPr/>
        </p:nvPicPr>
        <p:blipFill>
          <a:blip r:embed="rId1"/>
          <a:srcRect l="49670" t="74194" r="26057"/>
          <a:stretch>
            <a:fillRect/>
          </a:stretch>
        </p:blipFill>
        <p:spPr>
          <a:xfrm>
            <a:off x="5110146" y="8919910"/>
            <a:ext cx="1955070" cy="1559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図 15" descr="1年カレンダー・暦(2026年・令和8年)｜無料でダウンロードして印刷できるカレンダー | まなびっと"/>
          <p:cNvPicPr>
            <a:picLocks noChangeAspect="1"/>
          </p:cNvPicPr>
          <p:nvPr/>
        </p:nvPicPr>
        <p:blipFill>
          <a:blip r:embed="rId1"/>
          <a:srcRect l="25398" t="73982" r="50471" b="1860"/>
          <a:stretch>
            <a:fillRect/>
          </a:stretch>
        </p:blipFill>
        <p:spPr>
          <a:xfrm>
            <a:off x="2813936" y="8913147"/>
            <a:ext cx="2175352" cy="1633353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正方形/長方形 14"/>
          <p:cNvSpPr/>
          <p:nvPr/>
        </p:nvSpPr>
        <p:spPr>
          <a:xfrm>
            <a:off x="-20018" y="-30347"/>
            <a:ext cx="7599709" cy="7963787"/>
          </a:xfrm>
          <a:prstGeom prst="rect">
            <a:avLst/>
          </a:prstGeom>
          <a:solidFill>
            <a:srgbClr val="00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30" name="グループ化 5"/>
          <p:cNvGrpSpPr>
            <a:grpSpLocks noChangeAspect="1"/>
          </p:cNvGrpSpPr>
          <p:nvPr/>
        </p:nvGrpSpPr>
        <p:grpSpPr>
          <a:xfrm>
            <a:off x="545391" y="2494016"/>
            <a:ext cx="6432200" cy="4857156"/>
            <a:chOff x="0" y="0"/>
            <a:chExt cx="7517766" cy="5676900"/>
          </a:xfrm>
        </p:grpSpPr>
        <p:pic>
          <p:nvPicPr>
            <p:cNvPr id="1031" name="図 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11888" r="9091"/>
            <a:stretch>
              <a:fillRect/>
            </a:stretch>
          </p:blipFill>
          <p:spPr>
            <a:xfrm>
              <a:off x="4288791" y="0"/>
              <a:ext cx="2152650" cy="2043113"/>
            </a:xfrm>
            <a:prstGeom prst="rect">
              <a:avLst/>
            </a:prstGeom>
          </p:spPr>
        </p:pic>
        <p:pic>
          <p:nvPicPr>
            <p:cNvPr id="1032" name="図 7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t="565" b="3755"/>
            <a:stretch>
              <a:fillRect/>
            </a:stretch>
          </p:blipFill>
          <p:spPr>
            <a:xfrm>
              <a:off x="5590295" y="3581401"/>
              <a:ext cx="1926344" cy="1228724"/>
            </a:xfrm>
            <a:prstGeom prst="rect">
              <a:avLst/>
            </a:prstGeom>
          </p:spPr>
        </p:pic>
        <p:pic>
          <p:nvPicPr>
            <p:cNvPr id="1033" name="図 8"/>
            <p:cNvPicPr>
              <a:picLocks noChangeAspect="1"/>
            </p:cNvPicPr>
            <p:nvPr/>
          </p:nvPicPr>
          <p:blipFill>
            <a:blip r:embed="rId6"/>
            <a:srcRect l="12508" t="6989" r="11568" b="7195"/>
            <a:stretch>
              <a:fillRect/>
            </a:stretch>
          </p:blipFill>
          <p:spPr>
            <a:xfrm>
              <a:off x="4450716" y="4095750"/>
              <a:ext cx="1104900" cy="714376"/>
            </a:xfrm>
            <a:prstGeom prst="rect">
              <a:avLst/>
            </a:prstGeom>
          </p:spPr>
        </p:pic>
        <p:pic>
          <p:nvPicPr>
            <p:cNvPr id="1034" name="図 9"/>
            <p:cNvPicPr>
              <a:picLocks noChangeAspect="1"/>
            </p:cNvPicPr>
            <p:nvPr/>
          </p:nvPicPr>
          <p:blipFill>
            <a:blip r:embed="rId7"/>
            <a:srcRect r="3896"/>
            <a:stretch>
              <a:fillRect/>
            </a:stretch>
          </p:blipFill>
          <p:spPr>
            <a:xfrm>
              <a:off x="4055475" y="4848225"/>
              <a:ext cx="1191499" cy="826530"/>
            </a:xfrm>
            <a:prstGeom prst="rect">
              <a:avLst/>
            </a:prstGeom>
          </p:spPr>
        </p:pic>
        <p:pic>
          <p:nvPicPr>
            <p:cNvPr id="1035" name="図 10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890948" y="4848225"/>
              <a:ext cx="1131144" cy="819469"/>
            </a:xfrm>
            <a:prstGeom prst="rect">
              <a:avLst/>
            </a:prstGeom>
          </p:spPr>
        </p:pic>
        <p:pic>
          <p:nvPicPr>
            <p:cNvPr id="1036" name="図 1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11739" y="4848225"/>
              <a:ext cx="1104900" cy="828675"/>
            </a:xfrm>
            <a:prstGeom prst="rect">
              <a:avLst/>
            </a:prstGeom>
          </p:spPr>
        </p:pic>
        <p:pic>
          <p:nvPicPr>
            <p:cNvPr id="1037" name="図 3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96537" y="2076224"/>
              <a:ext cx="1921229" cy="1486125"/>
            </a:xfrm>
            <a:prstGeom prst="rect">
              <a:avLst/>
            </a:prstGeom>
          </p:spPr>
        </p:pic>
        <p:pic>
          <p:nvPicPr>
            <p:cNvPr id="1038" name="図 39"/>
            <p:cNvPicPr>
              <a:picLocks noChangeAspect="1"/>
            </p:cNvPicPr>
            <p:nvPr/>
          </p:nvPicPr>
          <p:blipFill>
            <a:blip r:embed="rId12"/>
            <a:srcRect l="8882" t="9837" r="24376"/>
            <a:stretch>
              <a:fillRect/>
            </a:stretch>
          </p:blipFill>
          <p:spPr>
            <a:xfrm>
              <a:off x="2885976" y="2066699"/>
              <a:ext cx="1526640" cy="2751063"/>
            </a:xfrm>
            <a:prstGeom prst="rect">
              <a:avLst/>
            </a:prstGeom>
          </p:spPr>
        </p:pic>
        <p:pic>
          <p:nvPicPr>
            <p:cNvPr id="1039" name="図 40"/>
            <p:cNvPicPr>
              <a:picLocks noChangeAspect="1"/>
            </p:cNvPicPr>
            <p:nvPr/>
          </p:nvPicPr>
          <p:blipFill>
            <a:blip r:embed="rId13"/>
            <a:srcRect t="18817" r="13210"/>
            <a:stretch>
              <a:fillRect/>
            </a:stretch>
          </p:blipFill>
          <p:spPr>
            <a:xfrm>
              <a:off x="1" y="12723"/>
              <a:ext cx="1621790" cy="2024674"/>
            </a:xfrm>
            <a:prstGeom prst="rect">
              <a:avLst/>
            </a:prstGeom>
          </p:spPr>
        </p:pic>
        <p:pic>
          <p:nvPicPr>
            <p:cNvPr id="1040" name="図 45"/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2" r="1318"/>
            <a:stretch>
              <a:fillRect/>
            </a:stretch>
          </p:blipFill>
          <p:spPr>
            <a:xfrm>
              <a:off x="0" y="2066699"/>
              <a:ext cx="2850516" cy="1968453"/>
            </a:xfrm>
            <a:prstGeom prst="rect">
              <a:avLst/>
            </a:prstGeom>
          </p:spPr>
        </p:pic>
        <p:pic>
          <p:nvPicPr>
            <p:cNvPr id="1041" name="図 4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280357" y="4848225"/>
              <a:ext cx="1097998" cy="823917"/>
            </a:xfrm>
            <a:prstGeom prst="rect">
              <a:avLst/>
            </a:prstGeom>
          </p:spPr>
        </p:pic>
        <p:pic>
          <p:nvPicPr>
            <p:cNvPr id="1042" name="図 47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450057" y="2076224"/>
              <a:ext cx="1111790" cy="1990951"/>
            </a:xfrm>
            <a:prstGeom prst="rect">
              <a:avLst/>
            </a:prstGeom>
          </p:spPr>
        </p:pic>
        <p:pic>
          <p:nvPicPr>
            <p:cNvPr id="1043" name="図 1023"/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b="592"/>
            <a:stretch>
              <a:fillRect/>
            </a:stretch>
          </p:blipFill>
          <p:spPr>
            <a:xfrm>
              <a:off x="0" y="4066875"/>
              <a:ext cx="2863873" cy="1600500"/>
            </a:xfrm>
            <a:prstGeom prst="rect">
              <a:avLst/>
            </a:prstGeom>
          </p:spPr>
        </p:pic>
        <p:pic>
          <p:nvPicPr>
            <p:cNvPr id="1044" name="図 1024"/>
            <p:cNvPicPr>
              <a:picLocks noChangeAspect="1"/>
            </p:cNvPicPr>
            <p:nvPr/>
          </p:nvPicPr>
          <p:blipFill>
            <a:blip r:embed="rId20"/>
            <a:srcRect l="10416" r="17882"/>
            <a:stretch>
              <a:fillRect/>
            </a:stretch>
          </p:blipFill>
          <p:spPr>
            <a:xfrm>
              <a:off x="1659895" y="5885"/>
              <a:ext cx="2598289" cy="2038350"/>
            </a:xfrm>
            <a:prstGeom prst="rect">
              <a:avLst/>
            </a:prstGeom>
          </p:spPr>
        </p:pic>
        <p:pic>
          <p:nvPicPr>
            <p:cNvPr id="1045" name="図 1026"/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24634" r="7224"/>
            <a:stretch>
              <a:fillRect/>
            </a:stretch>
          </p:blipFill>
          <p:spPr>
            <a:xfrm>
              <a:off x="6470021" y="0"/>
              <a:ext cx="1047745" cy="2050120"/>
            </a:xfrm>
            <a:prstGeom prst="rect">
              <a:avLst/>
            </a:prstGeom>
          </p:spPr>
        </p:pic>
      </p:grpSp>
      <p:sp>
        <p:nvSpPr>
          <p:cNvPr id="1046" name="正方形/長方形 21"/>
          <p:cNvSpPr/>
          <p:nvPr/>
        </p:nvSpPr>
        <p:spPr>
          <a:xfrm>
            <a:off x="2937783" y="1554859"/>
            <a:ext cx="4537362" cy="926947"/>
          </a:xfrm>
          <a:prstGeom prst="rect">
            <a:avLst/>
          </a:prstGeom>
          <a:solidFill>
            <a:srgbClr val="00FFCC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2800" b="1" cap="none" spc="0" dirty="0">
                <a:ln w="22225">
                  <a:noFill/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花園保育園に</a:t>
            </a:r>
            <a:endParaRPr kumimoji="1" lang="en-US" altLang="ja-JP" sz="2800" b="1" cap="none" spc="0" dirty="0">
              <a:ln w="22225">
                <a:noFill/>
                <a:prstDash val="solid"/>
              </a:ln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pPr algn="l"/>
            <a:r>
              <a:rPr kumimoji="1" lang="ja-JP" altLang="en-US" sz="2800" b="1" cap="none" spc="0" dirty="0">
                <a:ln w="22225">
                  <a:noFill/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　　あそびに来ませんか？</a:t>
            </a:r>
          </a:p>
        </p:txBody>
      </p:sp>
      <p:sp>
        <p:nvSpPr>
          <p:cNvPr id="1047" name="正方形/長方形 22"/>
          <p:cNvSpPr/>
          <p:nvPr/>
        </p:nvSpPr>
        <p:spPr>
          <a:xfrm rot="362031">
            <a:off x="4644217" y="735950"/>
            <a:ext cx="3037805" cy="7929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3200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HG創英ﾌﾟﾚｾﾞﾝｽEB" panose="02020809000000000000" pitchFamily="17" charset="-128"/>
                <a:ea typeface="HG創英ﾌﾟﾚｾﾞﾝｽEB" panose="02020809000000000000" pitchFamily="17" charset="-128"/>
              </a:rPr>
              <a:t>日本初上陸！！</a:t>
            </a:r>
          </a:p>
        </p:txBody>
      </p:sp>
      <p:sp>
        <p:nvSpPr>
          <p:cNvPr id="1048" name="正方形/長方形 24"/>
          <p:cNvSpPr/>
          <p:nvPr/>
        </p:nvSpPr>
        <p:spPr>
          <a:xfrm>
            <a:off x="217987" y="117029"/>
            <a:ext cx="7406497" cy="856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8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幼児期に非認知能力を高めることの重要性を示した研究、</a:t>
            </a:r>
            <a:endParaRPr kumimoji="1" lang="en-US" altLang="ja-JP" sz="18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  <a:p>
            <a:r>
              <a:rPr kumimoji="1" lang="ja-JP" altLang="en-US" sz="18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ペリー就学前プロジェクトで開発された本物のアクティブラーニング</a:t>
            </a:r>
            <a:r>
              <a:rPr kumimoji="1" lang="en-US" altLang="ja-JP" sz="18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『</a:t>
            </a:r>
            <a:r>
              <a:rPr kumimoji="1" lang="en-US" altLang="ja-JP" sz="1800" b="1" dirty="0" err="1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HighScope</a:t>
            </a:r>
            <a:r>
              <a:rPr kumimoji="1" lang="ja-JP" altLang="en-US" sz="18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（ハイスコープ）</a:t>
            </a:r>
            <a:r>
              <a:rPr kumimoji="1" lang="en-US" altLang="ja-JP" sz="18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』</a:t>
            </a:r>
            <a:r>
              <a:rPr kumimoji="1" lang="ja-JP" altLang="en-US" sz="18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がついに</a:t>
            </a:r>
            <a:endParaRPr kumimoji="1" lang="ja-JP" altLang="en-US" sz="1800" b="1" cap="none" spc="0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sp>
        <p:nvSpPr>
          <p:cNvPr id="1049" name="正方形/長方形 18"/>
          <p:cNvSpPr/>
          <p:nvPr/>
        </p:nvSpPr>
        <p:spPr>
          <a:xfrm rot="20717529">
            <a:off x="-22957" y="2959470"/>
            <a:ext cx="2705353" cy="362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ja-JP" sz="1800" b="1" cap="none" spc="0" dirty="0" err="1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HighScope</a:t>
            </a:r>
            <a:r>
              <a:rPr kumimoji="1" lang="ja-JP" altLang="en-US" sz="18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ってなに？</a:t>
            </a:r>
          </a:p>
        </p:txBody>
      </p:sp>
      <p:sp>
        <p:nvSpPr>
          <p:cNvPr id="1050" name="正方形/長方形 19"/>
          <p:cNvSpPr/>
          <p:nvPr/>
        </p:nvSpPr>
        <p:spPr>
          <a:xfrm>
            <a:off x="2440625" y="3381939"/>
            <a:ext cx="1912234" cy="348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8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何が新しい</a:t>
            </a:r>
            <a:r>
              <a:rPr kumimoji="1" lang="ja-JP" altLang="en-US" sz="18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の？</a:t>
            </a:r>
          </a:p>
        </p:txBody>
      </p:sp>
      <p:sp>
        <p:nvSpPr>
          <p:cNvPr id="1051" name="正方形/長方形 23"/>
          <p:cNvSpPr/>
          <p:nvPr/>
        </p:nvSpPr>
        <p:spPr>
          <a:xfrm rot="403967">
            <a:off x="4883528" y="4945423"/>
            <a:ext cx="2980698" cy="3857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8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とにかく</a:t>
            </a:r>
            <a:r>
              <a:rPr kumimoji="1" lang="en-US" altLang="ja-JP" sz="18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!!</a:t>
            </a:r>
            <a:r>
              <a:rPr kumimoji="1" lang="ja-JP" altLang="en-US" sz="18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見てみたい</a:t>
            </a:r>
            <a:r>
              <a:rPr kumimoji="1" lang="en-US" altLang="ja-JP" sz="18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!!</a:t>
            </a:r>
            <a:endParaRPr kumimoji="1" lang="ja-JP" altLang="en-US" sz="1800" b="1" cap="none" spc="0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UD デジタル 教科書体 NP-B" panose="02020700000000000000" pitchFamily="18" charset="-128"/>
              <a:ea typeface="UD デジタル 教科書体 NP-B" panose="02020700000000000000" pitchFamily="18" charset="-128"/>
            </a:endParaRPr>
          </a:p>
        </p:txBody>
      </p:sp>
      <p:grpSp>
        <p:nvGrpSpPr>
          <p:cNvPr id="1052" name="グループ化 38"/>
          <p:cNvGrpSpPr/>
          <p:nvPr/>
        </p:nvGrpSpPr>
        <p:grpSpPr>
          <a:xfrm>
            <a:off x="-193362" y="1126033"/>
            <a:ext cx="3551086" cy="889417"/>
            <a:chOff x="-106683" y="1333552"/>
            <a:chExt cx="2854900" cy="889417"/>
          </a:xfrm>
        </p:grpSpPr>
        <p:sp>
          <p:nvSpPr>
            <p:cNvPr id="1053" name="正方形/長方形 41"/>
            <p:cNvSpPr/>
            <p:nvPr/>
          </p:nvSpPr>
          <p:spPr>
            <a:xfrm rot="21183879">
              <a:off x="-44319" y="1333552"/>
              <a:ext cx="2792536" cy="576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ja-JP" altLang="en-US" sz="3200" b="1" dirty="0">
                  <a:ln w="22225">
                    <a:noFill/>
                    <a:prstDash val="solid"/>
                  </a:ln>
                  <a:solidFill>
                    <a:schemeClr val="tx1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見学随時受付中</a:t>
              </a:r>
              <a:r>
                <a:rPr kumimoji="1" lang="en-US" altLang="ja-JP" sz="3200" b="1" dirty="0">
                  <a:ln w="22225">
                    <a:noFill/>
                    <a:prstDash val="solid"/>
                  </a:ln>
                  <a:solidFill>
                    <a:schemeClr val="tx1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!!</a:t>
              </a:r>
              <a:endParaRPr kumimoji="1" lang="ja-JP" altLang="en-US" sz="3200" b="1" cap="none" spc="0" dirty="0">
                <a:ln w="22225">
                  <a:noFill/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  <p:sp>
          <p:nvSpPr>
            <p:cNvPr id="1054" name="正方形/長方形 42"/>
            <p:cNvSpPr/>
            <p:nvPr/>
          </p:nvSpPr>
          <p:spPr>
            <a:xfrm rot="21183879">
              <a:off x="-106683" y="1808876"/>
              <a:ext cx="2792536" cy="41409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ja-JP" altLang="en-US" sz="1800" b="1" cap="none" spc="0" dirty="0">
                  <a:ln w="22225">
                    <a:noFill/>
                    <a:prstDash val="solid"/>
                  </a:ln>
                  <a:solidFill>
                    <a:schemeClr val="tx1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お気軽にご連絡ください</a:t>
              </a:r>
            </a:p>
          </p:txBody>
        </p:sp>
      </p:grpSp>
      <p:grpSp>
        <p:nvGrpSpPr>
          <p:cNvPr id="1055" name="グループ化 25"/>
          <p:cNvGrpSpPr/>
          <p:nvPr/>
        </p:nvGrpSpPr>
        <p:grpSpPr>
          <a:xfrm>
            <a:off x="126915" y="9719586"/>
            <a:ext cx="2111163" cy="926521"/>
            <a:chOff x="99592" y="9712546"/>
            <a:chExt cx="2111163" cy="926521"/>
          </a:xfrm>
        </p:grpSpPr>
        <p:sp>
          <p:nvSpPr>
            <p:cNvPr id="1056" name="正方形/長方形 2"/>
            <p:cNvSpPr/>
            <p:nvPr/>
          </p:nvSpPr>
          <p:spPr>
            <a:xfrm>
              <a:off x="117916" y="9712546"/>
              <a:ext cx="2074514" cy="3327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kumimoji="1" lang="ja-JP" altLang="en-US" sz="1700" b="1" cap="none" spc="0" dirty="0">
                  <a:ln w="22225">
                    <a:noFill/>
                    <a:prstDash val="solid"/>
                  </a:ln>
                  <a:solidFill>
                    <a:schemeClr val="tx1"/>
                  </a:solidFill>
                  <a:effectLst/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もうひとつの家庭</a:t>
              </a:r>
            </a:p>
          </p:txBody>
        </p:sp>
        <p:sp>
          <p:nvSpPr>
            <p:cNvPr id="1057" name="正方形/長方形 3"/>
            <p:cNvSpPr/>
            <p:nvPr/>
          </p:nvSpPr>
          <p:spPr>
            <a:xfrm>
              <a:off x="99592" y="10394388"/>
              <a:ext cx="2111163" cy="24467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kumimoji="1" lang="ja-JP" altLang="en-US" sz="1200" b="1" cap="none" spc="0" dirty="0">
                  <a:ln w="22225">
                    <a:noFill/>
                    <a:prstDash val="solid"/>
                  </a:ln>
                  <a:solidFill>
                    <a:schemeClr val="tx1"/>
                  </a:solidFill>
                  <a:effectLst/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弘前市豊原</a:t>
              </a:r>
              <a:r>
                <a:rPr kumimoji="1" lang="ja-JP" altLang="en-US" sz="1200" b="1" dirty="0">
                  <a:ln w="22225">
                    <a:noFill/>
                    <a:prstDash val="solid"/>
                  </a:ln>
                  <a:solidFill>
                    <a:schemeClr val="tx1"/>
                  </a:solidFill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一</a:t>
              </a:r>
              <a:r>
                <a:rPr kumimoji="1" lang="ja-JP" altLang="en-US" sz="1200" b="1" cap="none" spc="0" dirty="0">
                  <a:ln w="22225">
                    <a:noFill/>
                    <a:prstDash val="solid"/>
                  </a:ln>
                  <a:solidFill>
                    <a:schemeClr val="tx1"/>
                  </a:solidFill>
                  <a:effectLst/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丁目１番地３</a:t>
              </a:r>
            </a:p>
          </p:txBody>
        </p:sp>
        <p:sp>
          <p:nvSpPr>
            <p:cNvPr id="1058" name="正方形/長方形 4"/>
            <p:cNvSpPr/>
            <p:nvPr/>
          </p:nvSpPr>
          <p:spPr>
            <a:xfrm>
              <a:off x="110659" y="9962685"/>
              <a:ext cx="2089028" cy="4637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kumimoji="1" lang="ja-JP" altLang="en-US" sz="2800" b="1" cap="none" spc="0" dirty="0">
                  <a:ln w="22225">
                    <a:noFill/>
                    <a:prstDash val="solid"/>
                  </a:ln>
                  <a:solidFill>
                    <a:schemeClr val="tx1"/>
                  </a:solidFill>
                  <a:effectLst/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花園保育園</a:t>
              </a:r>
            </a:p>
          </p:txBody>
        </p:sp>
      </p:grpSp>
      <p:grpSp>
        <p:nvGrpSpPr>
          <p:cNvPr id="1059" name="グループ化 53"/>
          <p:cNvGrpSpPr/>
          <p:nvPr/>
        </p:nvGrpSpPr>
        <p:grpSpPr>
          <a:xfrm>
            <a:off x="109184" y="8994408"/>
            <a:ext cx="2878327" cy="716373"/>
            <a:chOff x="7829" y="9167201"/>
            <a:chExt cx="2878327" cy="716373"/>
          </a:xfrm>
        </p:grpSpPr>
        <p:sp>
          <p:nvSpPr>
            <p:cNvPr id="1060" name="正方形/長方形 16"/>
            <p:cNvSpPr/>
            <p:nvPr/>
          </p:nvSpPr>
          <p:spPr>
            <a:xfrm>
              <a:off x="153068" y="9167201"/>
              <a:ext cx="2733088" cy="3629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kumimoji="1" lang="ja-JP" altLang="en-US" sz="1600" dirty="0">
                  <a:ln w="0"/>
                  <a:solidFill>
                    <a:srgbClr val="00B050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見学予約はお電話で</a:t>
              </a:r>
              <a:r>
                <a:rPr kumimoji="1" lang="en-US" altLang="ja-JP" sz="1600" dirty="0">
                  <a:ln w="0"/>
                  <a:solidFill>
                    <a:srgbClr val="00B050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!!</a:t>
              </a:r>
            </a:p>
          </p:txBody>
        </p:sp>
        <p:sp>
          <p:nvSpPr>
            <p:cNvPr id="1061" name="正方形/長方形 30"/>
            <p:cNvSpPr/>
            <p:nvPr/>
          </p:nvSpPr>
          <p:spPr>
            <a:xfrm>
              <a:off x="7829" y="9409432"/>
              <a:ext cx="2782471" cy="4741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kumimoji="1" lang="ja-JP" altLang="en-US" sz="2800" dirty="0">
                  <a:ln w="0"/>
                  <a:solidFill>
                    <a:srgbClr val="00B050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☎</a:t>
              </a:r>
              <a:r>
                <a:rPr kumimoji="1" lang="en-US" altLang="ja-JP" sz="2800" dirty="0">
                  <a:ln w="0"/>
                  <a:solidFill>
                    <a:srgbClr val="00B050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0172(33)6250</a:t>
              </a:r>
              <a:endParaRPr kumimoji="1" lang="ja-JP" altLang="en-US" sz="2800" dirty="0">
                <a:ln w="0"/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</p:grpSp>
      <p:sp>
        <p:nvSpPr>
          <p:cNvPr id="1062" name="正方形/長方形 1"/>
          <p:cNvSpPr/>
          <p:nvPr/>
        </p:nvSpPr>
        <p:spPr>
          <a:xfrm>
            <a:off x="3495" y="6675733"/>
            <a:ext cx="5410705" cy="1163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80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花園保育園</a:t>
            </a:r>
          </a:p>
        </p:txBody>
      </p:sp>
      <p:sp>
        <p:nvSpPr>
          <p:cNvPr id="1063" name="正方形/長方形 20"/>
          <p:cNvSpPr/>
          <p:nvPr/>
        </p:nvSpPr>
        <p:spPr>
          <a:xfrm>
            <a:off x="121520" y="6413606"/>
            <a:ext cx="3315162" cy="348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800" b="1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幼保連携型認定こども園</a:t>
            </a:r>
          </a:p>
        </p:txBody>
      </p:sp>
      <p:grpSp>
        <p:nvGrpSpPr>
          <p:cNvPr id="1064" name="グループ化 62"/>
          <p:cNvGrpSpPr>
            <a:grpSpLocks noChangeAspect="1"/>
          </p:cNvGrpSpPr>
          <p:nvPr/>
        </p:nvGrpSpPr>
        <p:grpSpPr>
          <a:xfrm>
            <a:off x="5207100" y="6956181"/>
            <a:ext cx="839623" cy="822845"/>
            <a:chOff x="5638689" y="5784958"/>
            <a:chExt cx="1558419" cy="1527279"/>
          </a:xfrm>
        </p:grpSpPr>
        <p:sp>
          <p:nvSpPr>
            <p:cNvPr id="1065" name="楕円 31"/>
            <p:cNvSpPr/>
            <p:nvPr/>
          </p:nvSpPr>
          <p:spPr>
            <a:xfrm>
              <a:off x="5638689" y="5784958"/>
              <a:ext cx="1558419" cy="1527279"/>
            </a:xfrm>
            <a:prstGeom prst="ellipse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</p:txBody>
        </p:sp>
        <p:sp>
          <p:nvSpPr>
            <p:cNvPr id="1066" name="正方形/長方形 37"/>
            <p:cNvSpPr/>
            <p:nvPr/>
          </p:nvSpPr>
          <p:spPr>
            <a:xfrm>
              <a:off x="5688263" y="6059634"/>
              <a:ext cx="1459270" cy="11134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ja-JP" altLang="en-US" sz="1500" cap="none" spc="0" dirty="0">
                  <a:ln w="22225">
                    <a:noFill/>
                    <a:prstDash val="solid"/>
                  </a:ln>
                  <a:solidFill>
                    <a:schemeClr val="bg1"/>
                  </a:solidFill>
                  <a:effectLst/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園児</a:t>
              </a:r>
              <a:endParaRPr kumimoji="1" lang="en-US" altLang="ja-JP" sz="1500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  <a:p>
              <a:pPr algn="ctr"/>
              <a:r>
                <a:rPr kumimoji="1" lang="ja-JP" altLang="en-US" sz="1500" dirty="0">
                  <a:ln w="22225">
                    <a:noFill/>
                    <a:prstDash val="solid"/>
                  </a:ln>
                  <a:solidFill>
                    <a:schemeClr val="bg1"/>
                  </a:solidFill>
                  <a:effectLst/>
                  <a:latin typeface="UD デジタル 教科書体 NP-B" panose="02020700000000000000" pitchFamily="18" charset="-128"/>
                  <a:ea typeface="UD デジタル 教科書体 NP-B" panose="02020700000000000000" pitchFamily="18" charset="-128"/>
                </a:rPr>
                <a:t>募集中</a:t>
              </a:r>
              <a:endParaRPr kumimoji="1" lang="ja-JP" altLang="en-US" sz="1500" cap="none" spc="0" dirty="0">
                <a:ln w="22225">
                  <a:noFill/>
                  <a:prstDash val="solid"/>
                </a:ln>
                <a:solidFill>
                  <a:schemeClr val="bg1"/>
                </a:solidFill>
                <a:effectLst/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endParaRPr>
            </a:p>
          </p:txBody>
        </p:sp>
      </p:grpSp>
      <p:pic>
        <p:nvPicPr>
          <p:cNvPr id="1067" name="図 4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57812" y="7231555"/>
            <a:ext cx="1612427" cy="548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68" name="楕円 33"/>
          <p:cNvSpPr/>
          <p:nvPr/>
        </p:nvSpPr>
        <p:spPr>
          <a:xfrm>
            <a:off x="72475" y="7959537"/>
            <a:ext cx="2729642" cy="103062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9" name="テキスト ボックス 36"/>
          <p:cNvSpPr txBox="1"/>
          <p:nvPr/>
        </p:nvSpPr>
        <p:spPr>
          <a:xfrm>
            <a:off x="2654003" y="7898673"/>
            <a:ext cx="506128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highlight>
                  <a:srgbClr val="FFFF00"/>
                </a:highligh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見学・体験可能日は</a:t>
            </a:r>
            <a:r>
              <a:rPr kumimoji="1" lang="ja-JP" altLang="en-US" sz="2400" dirty="0">
                <a:ln>
                  <a:solidFill>
                    <a:schemeClr val="bg1"/>
                  </a:solidFill>
                </a:ln>
                <a:solidFill>
                  <a:srgbClr val="00FFCC"/>
                </a:solidFill>
                <a:highlight>
                  <a:srgbClr val="FFFF00"/>
                </a:highligh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〇</a:t>
            </a:r>
            <a:r>
              <a:rPr kumimoji="1" lang="ja-JP" altLang="en-US" sz="2400" dirty="0">
                <a:highlight>
                  <a:srgbClr val="FFFF00"/>
                </a:highligh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の日です↓</a:t>
            </a:r>
          </a:p>
        </p:txBody>
      </p:sp>
      <p:sp>
        <p:nvSpPr>
          <p:cNvPr id="1070" name="テキスト ボックス 43"/>
          <p:cNvSpPr txBox="1"/>
          <p:nvPr/>
        </p:nvSpPr>
        <p:spPr>
          <a:xfrm>
            <a:off x="327100" y="8185216"/>
            <a:ext cx="2401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66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お給食も無料で</a:t>
            </a:r>
            <a:endParaRPr kumimoji="1" lang="en-US" altLang="ja-JP" dirty="0">
              <a:solidFill>
                <a:srgbClr val="FF0066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dirty="0">
                <a:solidFill>
                  <a:srgbClr val="FF0066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体験できます</a:t>
            </a:r>
          </a:p>
        </p:txBody>
      </p:sp>
      <p:pic>
        <p:nvPicPr>
          <p:cNvPr id="1071" name="図 1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044921" y="9826937"/>
            <a:ext cx="749370" cy="749370"/>
          </a:xfrm>
          <a:prstGeom prst="rect">
            <a:avLst/>
          </a:prstGeom>
        </p:spPr>
      </p:pic>
      <p:sp>
        <p:nvSpPr>
          <p:cNvPr id="1072" name="テキスト ボックス 27"/>
          <p:cNvSpPr txBox="1"/>
          <p:nvPr/>
        </p:nvSpPr>
        <p:spPr>
          <a:xfrm>
            <a:off x="2724832" y="8258024"/>
            <a:ext cx="154017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月</a:t>
            </a:r>
            <a:endParaRPr kumimoji="1" lang="en-US" altLang="ja-JP" sz="32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73" name="テキスト ボックス 28"/>
          <p:cNvSpPr txBox="1"/>
          <p:nvPr/>
        </p:nvSpPr>
        <p:spPr>
          <a:xfrm>
            <a:off x="5063263" y="8226782"/>
            <a:ext cx="171310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11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月</a:t>
            </a:r>
          </a:p>
        </p:txBody>
      </p:sp>
      <p:sp>
        <p:nvSpPr>
          <p:cNvPr id="1074" name="楕円 55"/>
          <p:cNvSpPr/>
          <p:nvPr/>
        </p:nvSpPr>
        <p:spPr>
          <a:xfrm>
            <a:off x="5491673" y="9796818"/>
            <a:ext cx="250358" cy="242764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5" name="楕円 58"/>
          <p:cNvSpPr/>
          <p:nvPr/>
        </p:nvSpPr>
        <p:spPr>
          <a:xfrm>
            <a:off x="6258756" y="10029575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6" name="楕円 60"/>
          <p:cNvSpPr/>
          <p:nvPr/>
        </p:nvSpPr>
        <p:spPr>
          <a:xfrm>
            <a:off x="8877388" y="9699430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7" name="楕円 1038"/>
          <p:cNvSpPr/>
          <p:nvPr/>
        </p:nvSpPr>
        <p:spPr>
          <a:xfrm>
            <a:off x="8888814" y="9885960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8" name="楕円 1039"/>
          <p:cNvSpPr/>
          <p:nvPr/>
        </p:nvSpPr>
        <p:spPr>
          <a:xfrm>
            <a:off x="9144654" y="9699430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9" name="楕円 1033"/>
          <p:cNvSpPr/>
          <p:nvPr/>
        </p:nvSpPr>
        <p:spPr>
          <a:xfrm>
            <a:off x="3204962" y="9933553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0" name="楕円 1034"/>
          <p:cNvSpPr/>
          <p:nvPr/>
        </p:nvSpPr>
        <p:spPr>
          <a:xfrm>
            <a:off x="9878033" y="8724288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1" name="楕円 1035"/>
          <p:cNvSpPr/>
          <p:nvPr/>
        </p:nvSpPr>
        <p:spPr>
          <a:xfrm>
            <a:off x="5481185" y="10041365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2" name="楕円 1036"/>
          <p:cNvSpPr/>
          <p:nvPr/>
        </p:nvSpPr>
        <p:spPr>
          <a:xfrm>
            <a:off x="9570078" y="9401737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3" name="楕円 1040"/>
          <p:cNvSpPr/>
          <p:nvPr/>
        </p:nvSpPr>
        <p:spPr>
          <a:xfrm>
            <a:off x="8449069" y="9479380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4" name="楕円 1042"/>
          <p:cNvSpPr/>
          <p:nvPr/>
        </p:nvSpPr>
        <p:spPr>
          <a:xfrm>
            <a:off x="8561253" y="9326650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5" name="楕円 1044"/>
          <p:cNvSpPr/>
          <p:nvPr/>
        </p:nvSpPr>
        <p:spPr>
          <a:xfrm>
            <a:off x="6274626" y="9808384"/>
            <a:ext cx="250029" cy="232981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6" name="楕円 1051"/>
          <p:cNvSpPr/>
          <p:nvPr/>
        </p:nvSpPr>
        <p:spPr>
          <a:xfrm>
            <a:off x="2911724" y="9401737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7" name="楕円 1052"/>
          <p:cNvSpPr/>
          <p:nvPr/>
        </p:nvSpPr>
        <p:spPr>
          <a:xfrm>
            <a:off x="5211791" y="9798057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8" name="楕円 1054"/>
          <p:cNvSpPr/>
          <p:nvPr/>
        </p:nvSpPr>
        <p:spPr>
          <a:xfrm>
            <a:off x="9552590" y="8842799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9" name="楕円 1058"/>
          <p:cNvSpPr/>
          <p:nvPr/>
        </p:nvSpPr>
        <p:spPr>
          <a:xfrm>
            <a:off x="5752748" y="9326650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0" name="楕円 1059"/>
          <p:cNvSpPr/>
          <p:nvPr/>
        </p:nvSpPr>
        <p:spPr>
          <a:xfrm>
            <a:off x="5486110" y="9574159"/>
            <a:ext cx="248728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1" name="楕円 1060"/>
          <p:cNvSpPr/>
          <p:nvPr/>
        </p:nvSpPr>
        <p:spPr>
          <a:xfrm>
            <a:off x="9982309" y="7176306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2" name="楕円 1061"/>
          <p:cNvSpPr/>
          <p:nvPr/>
        </p:nvSpPr>
        <p:spPr>
          <a:xfrm>
            <a:off x="3503607" y="9658400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3" name="楕円 1062"/>
          <p:cNvSpPr/>
          <p:nvPr/>
        </p:nvSpPr>
        <p:spPr>
          <a:xfrm>
            <a:off x="3499088" y="10197258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4" name="楕円 1063"/>
          <p:cNvSpPr/>
          <p:nvPr/>
        </p:nvSpPr>
        <p:spPr>
          <a:xfrm>
            <a:off x="4083719" y="9921403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5" name="楕円 1068"/>
          <p:cNvSpPr/>
          <p:nvPr/>
        </p:nvSpPr>
        <p:spPr>
          <a:xfrm>
            <a:off x="9523804" y="7176306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6" name="楕円 1069"/>
          <p:cNvSpPr/>
          <p:nvPr/>
        </p:nvSpPr>
        <p:spPr>
          <a:xfrm>
            <a:off x="9837344" y="7966456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7" name="楕円 1070"/>
          <p:cNvSpPr/>
          <p:nvPr/>
        </p:nvSpPr>
        <p:spPr>
          <a:xfrm>
            <a:off x="3499648" y="9939716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8" name="楕円 1037"/>
          <p:cNvSpPr/>
          <p:nvPr/>
        </p:nvSpPr>
        <p:spPr>
          <a:xfrm>
            <a:off x="5207199" y="9326650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99" name="楕円 29"/>
          <p:cNvSpPr/>
          <p:nvPr/>
        </p:nvSpPr>
        <p:spPr>
          <a:xfrm>
            <a:off x="9071707" y="8245199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00" name="楕円 34"/>
          <p:cNvSpPr/>
          <p:nvPr/>
        </p:nvSpPr>
        <p:spPr>
          <a:xfrm>
            <a:off x="5749223" y="9590638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01" name="楕円 49"/>
          <p:cNvSpPr/>
          <p:nvPr/>
        </p:nvSpPr>
        <p:spPr>
          <a:xfrm>
            <a:off x="3204962" y="9413063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02" name="楕円 51"/>
          <p:cNvSpPr/>
          <p:nvPr/>
        </p:nvSpPr>
        <p:spPr>
          <a:xfrm>
            <a:off x="4083719" y="9155322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03" name="楕円 54"/>
          <p:cNvSpPr/>
          <p:nvPr/>
        </p:nvSpPr>
        <p:spPr>
          <a:xfrm>
            <a:off x="7975716" y="9028720"/>
            <a:ext cx="256538" cy="217071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04" name="楕円 57"/>
          <p:cNvSpPr/>
          <p:nvPr/>
        </p:nvSpPr>
        <p:spPr>
          <a:xfrm>
            <a:off x="4085593" y="9645674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05" name="楕円 61"/>
          <p:cNvSpPr/>
          <p:nvPr/>
        </p:nvSpPr>
        <p:spPr>
          <a:xfrm>
            <a:off x="2935019" y="9932192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06" name="楕円 1027"/>
          <p:cNvSpPr/>
          <p:nvPr/>
        </p:nvSpPr>
        <p:spPr>
          <a:xfrm>
            <a:off x="4076544" y="9410851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07" name="楕円 1029"/>
          <p:cNvSpPr/>
          <p:nvPr/>
        </p:nvSpPr>
        <p:spPr>
          <a:xfrm>
            <a:off x="6260123" y="9571801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08" name="楕円 1031"/>
          <p:cNvSpPr/>
          <p:nvPr/>
        </p:nvSpPr>
        <p:spPr>
          <a:xfrm>
            <a:off x="5214691" y="9571801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09" name="楕円 1041"/>
          <p:cNvSpPr/>
          <p:nvPr/>
        </p:nvSpPr>
        <p:spPr>
          <a:xfrm>
            <a:off x="9496243" y="8443095"/>
            <a:ext cx="267266" cy="240286"/>
          </a:xfrm>
          <a:prstGeom prst="ellipse">
            <a:avLst/>
          </a:prstGeom>
          <a:noFill/>
          <a:ln w="28575">
            <a:solidFill>
              <a:srgbClr val="00FFC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7802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lnDef>
      <a:spPr>
        <a:custGeom>
          <a:avLst/>
          <a:gdLst/>
          <a:ahLst/>
          <a:cxnLst/>
          <a:rect l="l" t="t" r="r" b="b"/>
          <a:pathLst/>
        </a:custGeom>
      </a:spPr>
      <a:bodyPr vertOverflow="overflow" horzOverflow="overflow"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Application>JUST Focus</Application>
  <AppVersion>5.0.4</AppVersion>
  <PresentationFormat>ユーザー設定</PresentationFormat>
  <Slides>1</Slides>
  <Notes>0</Note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石川　広大</cp:lastModifiedBy>
  <dcterms:created xsi:type="dcterms:W3CDTF">2026-09-07T07:25:21Z</dcterms:created>
  <dcterms:modified xsi:type="dcterms:W3CDTF">2026-09-07T07:25:21Z</dcterms:modified>
  <cp:revision>1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